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7" r:id="rId1"/>
  </p:sldMasterIdLst>
  <p:notesMasterIdLst>
    <p:notesMasterId r:id="rId17"/>
  </p:notesMasterIdLst>
  <p:sldIdLst>
    <p:sldId id="256" r:id="rId2"/>
    <p:sldId id="261" r:id="rId3"/>
    <p:sldId id="259" r:id="rId4"/>
    <p:sldId id="271" r:id="rId5"/>
    <p:sldId id="292" r:id="rId6"/>
    <p:sldId id="293" r:id="rId7"/>
    <p:sldId id="294" r:id="rId8"/>
    <p:sldId id="301" r:id="rId9"/>
    <p:sldId id="295" r:id="rId10"/>
    <p:sldId id="302" r:id="rId11"/>
    <p:sldId id="303" r:id="rId12"/>
    <p:sldId id="296" r:id="rId13"/>
    <p:sldId id="299" r:id="rId14"/>
    <p:sldId id="300" r:id="rId15"/>
    <p:sldId id="262" r:id="rId16"/>
  </p:sldIdLst>
  <p:sldSz cx="13444538" cy="7562850"/>
  <p:notesSz cx="9144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6875E62-F346-44A9-8605-B08B2FE99D05}">
          <p14:sldIdLst>
            <p14:sldId id="256"/>
            <p14:sldId id="261"/>
            <p14:sldId id="259"/>
            <p14:sldId id="271"/>
            <p14:sldId id="292"/>
            <p14:sldId id="293"/>
            <p14:sldId id="294"/>
            <p14:sldId id="301"/>
            <p14:sldId id="295"/>
            <p14:sldId id="302"/>
            <p14:sldId id="303"/>
            <p14:sldId id="296"/>
            <p14:sldId id="299"/>
            <p14:sldId id="300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42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2E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366" y="102"/>
      </p:cViewPr>
      <p:guideLst>
        <p:guide orient="horz" pos="2382"/>
        <p:guide pos="42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291B1B-819D-4F22-85FE-A80156B87736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6188" y="857250"/>
            <a:ext cx="41116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D0750-3D06-44C2-9A2B-6D2CECFC70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550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80567" y="1237717"/>
            <a:ext cx="10083404" cy="2632992"/>
          </a:xfrm>
        </p:spPr>
        <p:txBody>
          <a:bodyPr anchor="b"/>
          <a:lstStyle>
            <a:lvl1pPr algn="ctr">
              <a:defRPr sz="661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80567" y="3972247"/>
            <a:ext cx="10083404" cy="1825938"/>
          </a:xfrm>
        </p:spPr>
        <p:txBody>
          <a:bodyPr/>
          <a:lstStyle>
            <a:lvl1pPr marL="0" indent="0" algn="ctr">
              <a:buNone/>
              <a:defRPr sz="2646"/>
            </a:lvl1pPr>
            <a:lvl2pPr marL="504154" indent="0" algn="ctr">
              <a:buNone/>
              <a:defRPr sz="2205"/>
            </a:lvl2pPr>
            <a:lvl3pPr marL="1008309" indent="0" algn="ctr">
              <a:buNone/>
              <a:defRPr sz="1985"/>
            </a:lvl3pPr>
            <a:lvl4pPr marL="1512463" indent="0" algn="ctr">
              <a:buNone/>
              <a:defRPr sz="1764"/>
            </a:lvl4pPr>
            <a:lvl5pPr marL="2016618" indent="0" algn="ctr">
              <a:buNone/>
              <a:defRPr sz="1764"/>
            </a:lvl5pPr>
            <a:lvl6pPr marL="2520772" indent="0" algn="ctr">
              <a:buNone/>
              <a:defRPr sz="1764"/>
            </a:lvl6pPr>
            <a:lvl7pPr marL="3024927" indent="0" algn="ctr">
              <a:buNone/>
              <a:defRPr sz="1764"/>
            </a:lvl7pPr>
            <a:lvl8pPr marL="3529081" indent="0" algn="ctr">
              <a:buNone/>
              <a:defRPr sz="1764"/>
            </a:lvl8pPr>
            <a:lvl9pPr marL="4033236" indent="0" algn="ctr">
              <a:buNone/>
              <a:defRPr sz="1764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37C87-E023-4EA3-9372-456DAC813F74}" type="datetime1">
              <a:rPr lang="en-US" altLang="ko-KR" smtClean="0"/>
              <a:t>1/14/2022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52DB3-A01A-41EF-9512-540C3FDC90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517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299D1-B54D-4A5D-B90D-DE81B580CE05}" type="datetime1">
              <a:rPr lang="en-US" altLang="ko-KR" smtClean="0"/>
              <a:t>1/14/2022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52DB3-A01A-41EF-9512-540C3FDC90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063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21247" y="402652"/>
            <a:ext cx="2898979" cy="640916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24312" y="402652"/>
            <a:ext cx="8528879" cy="640916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54774-3690-4F9D-BB7D-297EAE35113D}" type="datetime1">
              <a:rPr lang="en-US" altLang="ko-KR" smtClean="0"/>
              <a:t>1/14/2022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52DB3-A01A-41EF-9512-540C3FDC90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924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69A44-2AF6-4648-A8A2-041B5F20298E}" type="datetime1">
              <a:rPr lang="en-US" altLang="ko-KR" smtClean="0"/>
              <a:t>1/14/2022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1553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5C2DB-36F5-4C0C-8723-BF308B4D6815}" type="datetime1">
              <a:rPr lang="en-US" altLang="ko-KR" smtClean="0"/>
              <a:t>1/14/2022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52DB3-A01A-41EF-9512-540C3FDC90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744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310" y="1885462"/>
            <a:ext cx="11595914" cy="3145935"/>
          </a:xfrm>
        </p:spPr>
        <p:txBody>
          <a:bodyPr anchor="b"/>
          <a:lstStyle>
            <a:lvl1pPr>
              <a:defRPr sz="661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7310" y="5061158"/>
            <a:ext cx="11595914" cy="1654373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1pPr>
            <a:lvl2pPr marL="504154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8309" indent="0">
              <a:buNone/>
              <a:defRPr sz="1985">
                <a:solidFill>
                  <a:schemeClr val="tx1">
                    <a:tint val="75000"/>
                  </a:schemeClr>
                </a:solidFill>
              </a:defRPr>
            </a:lvl3pPr>
            <a:lvl4pPr marL="15124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661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20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4927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908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323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7C4A9-939B-4B03-8DE7-400460ED3751}" type="datetime1">
              <a:rPr lang="en-US" altLang="ko-KR" smtClean="0"/>
              <a:t>1/14/2022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52DB3-A01A-41EF-9512-540C3FDC90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884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4312" y="2013259"/>
            <a:ext cx="5713929" cy="479855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6297" y="2013259"/>
            <a:ext cx="5713929" cy="479855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FD7F2-641D-4246-8499-E31392622097}" type="datetime1">
              <a:rPr lang="en-US" altLang="ko-KR" smtClean="0"/>
              <a:t>1/14/2022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52DB3-A01A-41EF-9512-540C3FDC90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08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6063" y="402652"/>
            <a:ext cx="11595914" cy="146180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6064" y="1853949"/>
            <a:ext cx="5687669" cy="908592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4154" indent="0">
              <a:buNone/>
              <a:defRPr sz="2205" b="1"/>
            </a:lvl2pPr>
            <a:lvl3pPr marL="1008309" indent="0">
              <a:buNone/>
              <a:defRPr sz="1985" b="1"/>
            </a:lvl3pPr>
            <a:lvl4pPr marL="1512463" indent="0">
              <a:buNone/>
              <a:defRPr sz="1764" b="1"/>
            </a:lvl4pPr>
            <a:lvl5pPr marL="2016618" indent="0">
              <a:buNone/>
              <a:defRPr sz="1764" b="1"/>
            </a:lvl5pPr>
            <a:lvl6pPr marL="2520772" indent="0">
              <a:buNone/>
              <a:defRPr sz="1764" b="1"/>
            </a:lvl6pPr>
            <a:lvl7pPr marL="3024927" indent="0">
              <a:buNone/>
              <a:defRPr sz="1764" b="1"/>
            </a:lvl7pPr>
            <a:lvl8pPr marL="3529081" indent="0">
              <a:buNone/>
              <a:defRPr sz="1764" b="1"/>
            </a:lvl8pPr>
            <a:lvl9pPr marL="4033236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6064" y="2762541"/>
            <a:ext cx="5687669" cy="406328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06297" y="1853949"/>
            <a:ext cx="5715680" cy="908592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4154" indent="0">
              <a:buNone/>
              <a:defRPr sz="2205" b="1"/>
            </a:lvl2pPr>
            <a:lvl3pPr marL="1008309" indent="0">
              <a:buNone/>
              <a:defRPr sz="1985" b="1"/>
            </a:lvl3pPr>
            <a:lvl4pPr marL="1512463" indent="0">
              <a:buNone/>
              <a:defRPr sz="1764" b="1"/>
            </a:lvl4pPr>
            <a:lvl5pPr marL="2016618" indent="0">
              <a:buNone/>
              <a:defRPr sz="1764" b="1"/>
            </a:lvl5pPr>
            <a:lvl6pPr marL="2520772" indent="0">
              <a:buNone/>
              <a:defRPr sz="1764" b="1"/>
            </a:lvl6pPr>
            <a:lvl7pPr marL="3024927" indent="0">
              <a:buNone/>
              <a:defRPr sz="1764" b="1"/>
            </a:lvl7pPr>
            <a:lvl8pPr marL="3529081" indent="0">
              <a:buNone/>
              <a:defRPr sz="1764" b="1"/>
            </a:lvl8pPr>
            <a:lvl9pPr marL="4033236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06297" y="2762541"/>
            <a:ext cx="5715680" cy="406328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3F98-45CB-4257-B7DD-268DA0BE9DA9}" type="datetime1">
              <a:rPr lang="en-US" altLang="ko-KR" smtClean="0"/>
              <a:t>1/14/2022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52DB3-A01A-41EF-9512-540C3FDC90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31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0E71E-182D-4C6B-9FF5-DA33045C12D7}" type="datetime1">
              <a:rPr lang="en-US" altLang="ko-KR" smtClean="0"/>
              <a:t>1/14/2022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52DB3-A01A-41EF-9512-540C3FDC90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648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E86C8-1D18-4DC2-85FA-662F940C0116}" type="datetime1">
              <a:rPr lang="en-US" altLang="ko-KR" smtClean="0"/>
              <a:t>1/14/2022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52DB3-A01A-41EF-9512-540C3FDC90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382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6064" y="504190"/>
            <a:ext cx="4336213" cy="1764665"/>
          </a:xfrm>
        </p:spPr>
        <p:txBody>
          <a:bodyPr anchor="b"/>
          <a:lstStyle>
            <a:lvl1pPr>
              <a:defRPr sz="352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680" y="1088911"/>
            <a:ext cx="6806297" cy="5374525"/>
          </a:xfrm>
        </p:spPr>
        <p:txBody>
          <a:bodyPr/>
          <a:lstStyle>
            <a:lvl1pPr>
              <a:defRPr sz="3529"/>
            </a:lvl1pPr>
            <a:lvl2pPr>
              <a:defRPr sz="3088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6064" y="2268855"/>
            <a:ext cx="4336213" cy="4203335"/>
          </a:xfrm>
        </p:spPr>
        <p:txBody>
          <a:bodyPr/>
          <a:lstStyle>
            <a:lvl1pPr marL="0" indent="0">
              <a:buNone/>
              <a:defRPr sz="1764"/>
            </a:lvl1pPr>
            <a:lvl2pPr marL="504154" indent="0">
              <a:buNone/>
              <a:defRPr sz="1544"/>
            </a:lvl2pPr>
            <a:lvl3pPr marL="1008309" indent="0">
              <a:buNone/>
              <a:defRPr sz="1323"/>
            </a:lvl3pPr>
            <a:lvl4pPr marL="1512463" indent="0">
              <a:buNone/>
              <a:defRPr sz="1103"/>
            </a:lvl4pPr>
            <a:lvl5pPr marL="2016618" indent="0">
              <a:buNone/>
              <a:defRPr sz="1103"/>
            </a:lvl5pPr>
            <a:lvl6pPr marL="2520772" indent="0">
              <a:buNone/>
              <a:defRPr sz="1103"/>
            </a:lvl6pPr>
            <a:lvl7pPr marL="3024927" indent="0">
              <a:buNone/>
              <a:defRPr sz="1103"/>
            </a:lvl7pPr>
            <a:lvl8pPr marL="3529081" indent="0">
              <a:buNone/>
              <a:defRPr sz="1103"/>
            </a:lvl8pPr>
            <a:lvl9pPr marL="4033236" indent="0">
              <a:buNone/>
              <a:defRPr sz="1103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69080-46D7-456C-B12F-9161C3251E18}" type="datetime1">
              <a:rPr lang="en-US" altLang="ko-KR" smtClean="0"/>
              <a:t>1/14/2022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52DB3-A01A-41EF-9512-540C3FDC90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13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6064" y="504190"/>
            <a:ext cx="4336213" cy="1764665"/>
          </a:xfrm>
        </p:spPr>
        <p:txBody>
          <a:bodyPr anchor="b"/>
          <a:lstStyle>
            <a:lvl1pPr>
              <a:defRPr sz="352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715680" y="1088911"/>
            <a:ext cx="6806297" cy="5374525"/>
          </a:xfrm>
        </p:spPr>
        <p:txBody>
          <a:bodyPr anchor="t"/>
          <a:lstStyle>
            <a:lvl1pPr marL="0" indent="0">
              <a:buNone/>
              <a:defRPr sz="3529"/>
            </a:lvl1pPr>
            <a:lvl2pPr marL="504154" indent="0">
              <a:buNone/>
              <a:defRPr sz="3088"/>
            </a:lvl2pPr>
            <a:lvl3pPr marL="1008309" indent="0">
              <a:buNone/>
              <a:defRPr sz="2646"/>
            </a:lvl3pPr>
            <a:lvl4pPr marL="1512463" indent="0">
              <a:buNone/>
              <a:defRPr sz="2205"/>
            </a:lvl4pPr>
            <a:lvl5pPr marL="2016618" indent="0">
              <a:buNone/>
              <a:defRPr sz="2205"/>
            </a:lvl5pPr>
            <a:lvl6pPr marL="2520772" indent="0">
              <a:buNone/>
              <a:defRPr sz="2205"/>
            </a:lvl6pPr>
            <a:lvl7pPr marL="3024927" indent="0">
              <a:buNone/>
              <a:defRPr sz="2205"/>
            </a:lvl7pPr>
            <a:lvl8pPr marL="3529081" indent="0">
              <a:buNone/>
              <a:defRPr sz="2205"/>
            </a:lvl8pPr>
            <a:lvl9pPr marL="4033236" indent="0">
              <a:buNone/>
              <a:defRPr sz="2205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6064" y="2268855"/>
            <a:ext cx="4336213" cy="4203335"/>
          </a:xfrm>
        </p:spPr>
        <p:txBody>
          <a:bodyPr/>
          <a:lstStyle>
            <a:lvl1pPr marL="0" indent="0">
              <a:buNone/>
              <a:defRPr sz="1764"/>
            </a:lvl1pPr>
            <a:lvl2pPr marL="504154" indent="0">
              <a:buNone/>
              <a:defRPr sz="1544"/>
            </a:lvl2pPr>
            <a:lvl3pPr marL="1008309" indent="0">
              <a:buNone/>
              <a:defRPr sz="1323"/>
            </a:lvl3pPr>
            <a:lvl4pPr marL="1512463" indent="0">
              <a:buNone/>
              <a:defRPr sz="1103"/>
            </a:lvl4pPr>
            <a:lvl5pPr marL="2016618" indent="0">
              <a:buNone/>
              <a:defRPr sz="1103"/>
            </a:lvl5pPr>
            <a:lvl6pPr marL="2520772" indent="0">
              <a:buNone/>
              <a:defRPr sz="1103"/>
            </a:lvl6pPr>
            <a:lvl7pPr marL="3024927" indent="0">
              <a:buNone/>
              <a:defRPr sz="1103"/>
            </a:lvl7pPr>
            <a:lvl8pPr marL="3529081" indent="0">
              <a:buNone/>
              <a:defRPr sz="1103"/>
            </a:lvl8pPr>
            <a:lvl9pPr marL="4033236" indent="0">
              <a:buNone/>
              <a:defRPr sz="1103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82748-1C33-40A6-95CB-92DB8B4A0306}" type="datetime1">
              <a:rPr lang="en-US" altLang="ko-KR" smtClean="0"/>
              <a:t>1/14/2022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52DB3-A01A-41EF-9512-540C3FDC90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852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24312" y="402652"/>
            <a:ext cx="11595914" cy="1461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4312" y="2013259"/>
            <a:ext cx="11595914" cy="479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4312" y="7009642"/>
            <a:ext cx="3025021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1062E-A47C-44FD-BE2C-7E4434081955}" type="datetime1">
              <a:rPr lang="en-US" altLang="ko-KR" smtClean="0"/>
              <a:t>1/14/2022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53503" y="7009642"/>
            <a:ext cx="4537532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95205" y="7009642"/>
            <a:ext cx="3025021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52DB3-A01A-41EF-9512-540C3FDC90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02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hdr="0" ftr="0" dt="0"/>
  <p:txStyles>
    <p:titleStyle>
      <a:lvl1pPr algn="l" defTabSz="1008309" rtl="0" eaLnBrk="1" latinLnBrk="1" hangingPunct="1">
        <a:lnSpc>
          <a:spcPct val="90000"/>
        </a:lnSpc>
        <a:spcBef>
          <a:spcPct val="0"/>
        </a:spcBef>
        <a:buNone/>
        <a:defRPr sz="485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077" indent="-252077" algn="l" defTabSz="1008309" rtl="0" eaLnBrk="1" latinLnBrk="1" hangingPunct="1">
        <a:lnSpc>
          <a:spcPct val="90000"/>
        </a:lnSpc>
        <a:spcBef>
          <a:spcPts val="1103"/>
        </a:spcBef>
        <a:buFont typeface="Arial" panose="020B0604020202020204" pitchFamily="34" charset="0"/>
        <a:buChar char="•"/>
        <a:defRPr sz="3088" kern="1200">
          <a:solidFill>
            <a:schemeClr val="tx1"/>
          </a:solidFill>
          <a:latin typeface="+mn-lt"/>
          <a:ea typeface="+mn-ea"/>
          <a:cs typeface="+mn-cs"/>
        </a:defRPr>
      </a:lvl1pPr>
      <a:lvl2pPr marL="756232" indent="-252077" algn="l" defTabSz="1008309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60386" indent="-252077" algn="l" defTabSz="1008309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4541" indent="-252077" algn="l" defTabSz="1008309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4pPr>
      <a:lvl5pPr marL="2268695" indent="-252077" algn="l" defTabSz="1008309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5pPr>
      <a:lvl6pPr marL="2772849" indent="-252077" algn="l" defTabSz="1008309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277004" indent="-252077" algn="l" defTabSz="1008309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781158" indent="-252077" algn="l" defTabSz="1008309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285313" indent="-252077" algn="l" defTabSz="1008309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8309" rtl="0" eaLnBrk="1" latinLnBrk="1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1pPr>
      <a:lvl2pPr marL="504154" algn="l" defTabSz="1008309" rtl="0" eaLnBrk="1" latinLnBrk="1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2pPr>
      <a:lvl3pPr marL="1008309" algn="l" defTabSz="1008309" rtl="0" eaLnBrk="1" latinLnBrk="1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3pPr>
      <a:lvl4pPr marL="1512463" algn="l" defTabSz="1008309" rtl="0" eaLnBrk="1" latinLnBrk="1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4pPr>
      <a:lvl5pPr marL="2016618" algn="l" defTabSz="1008309" rtl="0" eaLnBrk="1" latinLnBrk="1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5pPr>
      <a:lvl6pPr marL="2520772" algn="l" defTabSz="1008309" rtl="0" eaLnBrk="1" latinLnBrk="1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024927" algn="l" defTabSz="1008309" rtl="0" eaLnBrk="1" latinLnBrk="1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529081" algn="l" defTabSz="1008309" rtl="0" eaLnBrk="1" latinLnBrk="1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033236" algn="l" defTabSz="1008309" rtl="0" eaLnBrk="1" latinLnBrk="1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03867" y="3307080"/>
            <a:ext cx="7235250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altLang="ko-KR" sz="3200" b="1" spc="300" dirty="0" err="1" smtClean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Detectron</a:t>
            </a:r>
            <a:r>
              <a:rPr lang="ko-KR" altLang="en-US" sz="3200" b="1" spc="300" dirty="0" smtClean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을 </a:t>
            </a:r>
            <a:r>
              <a:rPr lang="ko-KR" altLang="en-US" sz="3200" b="1" spc="3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이용한 객체 </a:t>
            </a:r>
            <a:r>
              <a:rPr lang="ko-KR" altLang="en-US" sz="3200" b="1" spc="300" dirty="0" smtClean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검출 실습</a:t>
            </a:r>
            <a:r>
              <a:rPr lang="en-US" altLang="ko-KR" sz="3200" b="1" spc="300" dirty="0" smtClean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</a:t>
            </a:r>
            <a:endParaRPr lang="ko-KR" altLang="en-US" sz="3200" b="1" spc="300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34345" y="2856468"/>
            <a:ext cx="3174267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CVMI LAB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- 201921725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안성현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4753785" y="3266440"/>
            <a:ext cx="3935375" cy="0"/>
          </a:xfrm>
          <a:prstGeom prst="line">
            <a:avLst/>
          </a:prstGeom>
          <a:ln>
            <a:solidFill>
              <a:srgbClr val="0D2E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143428" y="6581001"/>
            <a:ext cx="1156086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&lt;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2021/01/14&gt;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267" y="7009642"/>
            <a:ext cx="1432322" cy="40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87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520407" y="644858"/>
            <a:ext cx="2894274" cy="50086"/>
          </a:xfrm>
          <a:prstGeom prst="rect">
            <a:avLst/>
          </a:prstGeom>
          <a:solidFill>
            <a:srgbClr val="0D2E8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39" tIns="50419" rIns="100839" bIns="504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85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10</a:t>
            </a:fld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20407" y="867292"/>
            <a:ext cx="1013235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300" dirty="0">
                <a:latin typeface="조선일보명조" panose="02030304000000000000" pitchFamily="18" charset="-127"/>
                <a:ea typeface="조선일보명조" panose="02030304000000000000"/>
                <a:cs typeface="조선일보명조" panose="02030304000000000000" pitchFamily="18" charset="-127"/>
              </a:rPr>
              <a:t>진행 과정</a:t>
            </a:r>
            <a:endParaRPr lang="en-US" altLang="ko-KR" sz="2800" b="1" spc="300" dirty="0">
              <a:latin typeface="조선일보명조" panose="02030304000000000000" pitchFamily="18" charset="-127"/>
              <a:ea typeface="조선일보명조" panose="02030304000000000000"/>
              <a:cs typeface="조선일보명조" panose="02030304000000000000" pitchFamily="18" charset="-127"/>
            </a:endParaRPr>
          </a:p>
          <a:p>
            <a:endParaRPr lang="en-US" altLang="ko-KR" b="1" dirty="0" smtClean="0"/>
          </a:p>
          <a:p>
            <a:r>
              <a:rPr lang="ko-KR" altLang="en-US" sz="2400" dirty="0" err="1" smtClean="0"/>
              <a:t>ㆍ</a:t>
            </a:r>
            <a:r>
              <a:rPr lang="en-US" altLang="ko-KR" dirty="0"/>
              <a:t> </a:t>
            </a:r>
            <a:r>
              <a:rPr lang="ko-KR" altLang="en-US" dirty="0" smtClean="0"/>
              <a:t>최적화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sz="1000" dirty="0"/>
          </a:p>
          <a:p>
            <a:r>
              <a:rPr lang="ko-KR" altLang="en-US" dirty="0">
                <a:ea typeface="조선일보명조" panose="02030304000000000000"/>
              </a:rPr>
              <a:t>    </a:t>
            </a:r>
            <a:r>
              <a:rPr lang="ko-KR" altLang="en-US" b="1" dirty="0" err="1" smtClean="0">
                <a:ea typeface="조선일보명조" panose="02030304000000000000"/>
              </a:rPr>
              <a:t>ㆍ</a:t>
            </a:r>
            <a:r>
              <a:rPr lang="en-US" altLang="ko-KR" dirty="0">
                <a:ea typeface="조선일보명조" panose="02030304000000000000"/>
              </a:rPr>
              <a:t> </a:t>
            </a:r>
            <a:r>
              <a:rPr lang="en-US" altLang="ko-KR" dirty="0" smtClean="0">
                <a:ea typeface="조선일보명조" panose="02030304000000000000"/>
              </a:rPr>
              <a:t>annotation/*.txt</a:t>
            </a:r>
            <a:r>
              <a:rPr lang="ko-KR" altLang="en-US" dirty="0" smtClean="0">
                <a:ea typeface="조선일보명조" panose="02030304000000000000"/>
              </a:rPr>
              <a:t>를 이용하지 않고 </a:t>
            </a:r>
            <a:r>
              <a:rPr lang="en-US" altLang="ko-KR" dirty="0" smtClean="0">
                <a:ea typeface="조선일보명조" panose="02030304000000000000"/>
              </a:rPr>
              <a:t>csv</a:t>
            </a:r>
            <a:r>
              <a:rPr lang="ko-KR" altLang="en-US" dirty="0" smtClean="0">
                <a:ea typeface="조선일보명조" panose="02030304000000000000"/>
              </a:rPr>
              <a:t>를 이용하면서 최적화를 진행할 수 있음</a:t>
            </a:r>
            <a:endParaRPr lang="en-US" altLang="ko-KR" dirty="0">
              <a:ea typeface="조선일보명조" panose="0203030400000000000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329140" y="4146851"/>
            <a:ext cx="514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조선일보명조" panose="02030304000000000000"/>
                <a:cs typeface="Calibri" panose="020F0502020204030204" pitchFamily="34" charset="0"/>
              </a:rPr>
              <a:t>(-&gt;)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918970" y="5809313"/>
            <a:ext cx="452758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조선일보명조" panose="02030304000000000000"/>
                <a:cs typeface="Calibri" panose="020F0502020204030204" pitchFamily="34" charset="0"/>
              </a:rPr>
              <a:t>Annotation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조선일보명조" panose="02030304000000000000"/>
                <a:cs typeface="Calibri" panose="020F0502020204030204" pitchFamily="34" charset="0"/>
              </a:rPr>
              <a:t>디렉토리의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조선일보명조" panose="02030304000000000000"/>
                <a:cs typeface="Calibri" panose="020F0502020204030204" pitchFamily="34" charset="0"/>
              </a:rPr>
              <a:t>txt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조선일보명조" panose="02030304000000000000"/>
                <a:cs typeface="Calibri" panose="020F0502020204030204" pitchFamily="34" charset="0"/>
              </a:rPr>
              <a:t>파일을 열고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조선일보명조" panose="02030304000000000000"/>
              <a:cs typeface="Calibri" panose="020F0502020204030204" pitchFamily="34" charset="0"/>
            </a:endParaRPr>
          </a:p>
          <a:p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조선일보명조" panose="02030304000000000000"/>
                <a:cs typeface="Calibri" panose="020F0502020204030204" pitchFamily="34" charset="0"/>
              </a:rPr>
              <a:t>한 줄씩 읽고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조선일보명조" panose="02030304000000000000"/>
                <a:cs typeface="Calibri" panose="020F0502020204030204" pitchFamily="34" charset="0"/>
              </a:rPr>
              <a:t>‘,’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조선일보명조" panose="02030304000000000000"/>
                <a:cs typeface="Calibri" panose="020F0502020204030204" pitchFamily="34" charset="0"/>
              </a:rPr>
              <a:t>로 구분해서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조선일보명조" panose="02030304000000000000"/>
                <a:cs typeface="Calibri" panose="020F0502020204030204" pitchFamily="34" charset="0"/>
              </a:rPr>
              <a:t>item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조선일보명조" panose="02030304000000000000"/>
                <a:cs typeface="Calibri" panose="020F0502020204030204" pitchFamily="34" charset="0"/>
              </a:rPr>
              <a:t>배열 생성함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조선일보명조" panose="02030304000000000000"/>
              <a:cs typeface="Calibri" panose="020F0502020204030204" pitchFamily="34" charset="0"/>
            </a:endParaRPr>
          </a:p>
          <a:p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조선일보명조" panose="02030304000000000000"/>
                <a:cs typeface="Calibri" panose="020F0502020204030204" pitchFamily="34" charset="0"/>
              </a:rPr>
              <a:t>이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조선일보명조" panose="02030304000000000000"/>
                <a:cs typeface="Calibri" panose="020F0502020204030204" pitchFamily="34" charset="0"/>
              </a:rPr>
              <a:t>item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조선일보명조" panose="02030304000000000000"/>
                <a:cs typeface="Calibri" panose="020F0502020204030204" pitchFamily="34" charset="0"/>
              </a:rPr>
              <a:t>으로 </a:t>
            </a:r>
            <a:r>
              <a:rPr lang="ko-KR" altLang="en-US" dirty="0" err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조선일보명조" panose="02030304000000000000"/>
                <a:cs typeface="Calibri" panose="020F0502020204030204" pitchFamily="34" charset="0"/>
              </a:rPr>
              <a:t>파싱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조선일보명조" panose="02030304000000000000"/>
                <a:cs typeface="Calibri" panose="020F0502020204030204" pitchFamily="34" charset="0"/>
              </a:rPr>
              <a:t> 데이터를 생성함 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조선일보명조" panose="02030304000000000000"/>
              <a:cs typeface="Calibri" panose="020F0502020204030204" pitchFamily="34" charset="0"/>
            </a:endParaRPr>
          </a:p>
          <a:p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406" y="2678954"/>
            <a:ext cx="4201391" cy="300824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098839" y="6172335"/>
            <a:ext cx="716208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조선일보명조" panose="02030304000000000000"/>
                <a:cs typeface="Calibri" panose="020F0502020204030204" pitchFamily="34" charset="0"/>
              </a:rPr>
              <a:t>csv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조선일보명조" panose="02030304000000000000"/>
                <a:cs typeface="Calibri" panose="020F0502020204030204" pitchFamily="34" charset="0"/>
              </a:rPr>
              <a:t>파일을 </a:t>
            </a:r>
            <a:r>
              <a:rPr lang="en-US" altLang="ko-KR" dirty="0" err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조선일보명조" panose="02030304000000000000"/>
                <a:cs typeface="Calibri" panose="020F0502020204030204" pitchFamily="34" charset="0"/>
              </a:rPr>
              <a:t>ndarray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조선일보명조" panose="02030304000000000000"/>
                <a:cs typeface="Calibri" panose="020F0502020204030204" pitchFamily="34" charset="0"/>
              </a:rPr>
              <a:t>(x)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조선일보명조" panose="02030304000000000000"/>
                <a:cs typeface="Calibri" panose="020F0502020204030204" pitchFamily="34" charset="0"/>
              </a:rPr>
              <a:t>로 불러옴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조선일보명조" panose="02030304000000000000"/>
                <a:cs typeface="Calibri" panose="020F0502020204030204" pitchFamily="34" charset="0"/>
              </a:rPr>
              <a:t>-&gt;</a:t>
            </a:r>
          </a:p>
          <a:p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조선일보명조" panose="02030304000000000000"/>
                <a:cs typeface="Calibri" panose="020F0502020204030204" pitchFamily="34" charset="0"/>
              </a:rPr>
              <a:t>X[csv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조선일보명조" panose="02030304000000000000"/>
                <a:cs typeface="Calibri" panose="020F0502020204030204" pitchFamily="34" charset="0"/>
              </a:rPr>
              <a:t>행 읽은 개수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조선일보명조" panose="02030304000000000000"/>
                <a:cs typeface="Calibri" panose="020F0502020204030204" pitchFamily="34" charset="0"/>
              </a:rPr>
              <a:t>]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조선일보명조" panose="02030304000000000000"/>
                <a:cs typeface="Calibri" panose="020F0502020204030204" pitchFamily="34" charset="0"/>
              </a:rPr>
              <a:t>로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조선일보명조" panose="02030304000000000000"/>
                <a:cs typeface="Calibri" panose="020F0502020204030204" pitchFamily="34" charset="0"/>
              </a:rPr>
              <a:t>item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조선일보명조" panose="02030304000000000000"/>
                <a:cs typeface="Calibri" panose="020F0502020204030204" pitchFamily="34" charset="0"/>
              </a:rPr>
              <a:t>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조선일보명조" panose="02030304000000000000"/>
                <a:cs typeface="Calibri" panose="020F0502020204030204" pitchFamily="34" charset="0"/>
              </a:rPr>
              <a:t>배열을 생성함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조선일보명조" panose="02030304000000000000"/>
                <a:cs typeface="Calibri" panose="020F0502020204030204" pitchFamily="34" charset="0"/>
              </a:rPr>
              <a:t>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조선일보명조" panose="02030304000000000000"/>
                <a:cs typeface="Calibri" panose="020F0502020204030204" pitchFamily="34" charset="0"/>
              </a:rPr>
              <a:t>-&gt;</a:t>
            </a:r>
          </a:p>
          <a:p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조선일보명조" panose="02030304000000000000"/>
                <a:cs typeface="Calibri" panose="020F0502020204030204" pitchFamily="34" charset="0"/>
              </a:rPr>
              <a:t>Item[0] (image)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조선일보명조" panose="02030304000000000000"/>
                <a:cs typeface="Calibri" panose="020F0502020204030204" pitchFamily="34" charset="0"/>
              </a:rPr>
              <a:t>와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조선일보명조" panose="02030304000000000000"/>
                <a:cs typeface="Calibri" panose="020F0502020204030204" pitchFamily="34" charset="0"/>
              </a:rPr>
              <a:t>name(</a:t>
            </a:r>
            <a:r>
              <a:rPr lang="en-US" altLang="ko-KR" dirty="0" err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조선일보명조" panose="02030304000000000000"/>
                <a:cs typeface="Calibri" panose="020F0502020204030204" pitchFamily="34" charset="0"/>
              </a:rPr>
              <a:t>image_path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조선일보명조" panose="02030304000000000000"/>
                <a:cs typeface="Calibri" panose="020F0502020204030204" pitchFamily="34" charset="0"/>
              </a:rPr>
              <a:t>)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조선일보명조" panose="02030304000000000000"/>
                <a:cs typeface="Calibri" panose="020F0502020204030204" pitchFamily="34" charset="0"/>
              </a:rPr>
              <a:t>를 비교해서 일치하면 작업 진행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조선일보명조" panose="02030304000000000000"/>
              <a:cs typeface="Calibri" panose="020F0502020204030204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839" y="2678954"/>
            <a:ext cx="4190282" cy="3465861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540730" y="4731802"/>
            <a:ext cx="3546246" cy="45477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996081" y="3773568"/>
            <a:ext cx="652494" cy="19835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25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267" y="7009642"/>
            <a:ext cx="1432322" cy="40265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20407" y="644858"/>
            <a:ext cx="2894274" cy="50086"/>
          </a:xfrm>
          <a:prstGeom prst="rect">
            <a:avLst/>
          </a:prstGeom>
          <a:solidFill>
            <a:srgbClr val="0D2E8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39" tIns="50419" rIns="100839" bIns="504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85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11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20407" y="867292"/>
            <a:ext cx="1013235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300" dirty="0">
                <a:latin typeface="조선일보명조" panose="02030304000000000000" pitchFamily="18" charset="-127"/>
                <a:ea typeface="조선일보명조" panose="02030304000000000000"/>
                <a:cs typeface="조선일보명조" panose="02030304000000000000" pitchFamily="18" charset="-127"/>
              </a:rPr>
              <a:t>진행 과정</a:t>
            </a:r>
            <a:endParaRPr lang="en-US" altLang="ko-KR" sz="2800" b="1" spc="300" dirty="0">
              <a:latin typeface="조선일보명조" panose="02030304000000000000" pitchFamily="18" charset="-127"/>
              <a:ea typeface="조선일보명조" panose="02030304000000000000"/>
              <a:cs typeface="조선일보명조" panose="02030304000000000000" pitchFamily="18" charset="-127"/>
            </a:endParaRPr>
          </a:p>
          <a:p>
            <a:endParaRPr lang="en-US" altLang="ko-KR" b="1" dirty="0" smtClean="0"/>
          </a:p>
          <a:p>
            <a:r>
              <a:rPr lang="ko-KR" altLang="en-US" sz="2400" dirty="0" err="1" smtClean="0"/>
              <a:t>ㆍ</a:t>
            </a:r>
            <a:r>
              <a:rPr lang="en-US" altLang="ko-KR" dirty="0"/>
              <a:t> </a:t>
            </a:r>
            <a:r>
              <a:rPr lang="ko-KR" altLang="en-US" dirty="0" smtClean="0"/>
              <a:t>최적화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sz="1000" dirty="0"/>
          </a:p>
          <a:p>
            <a:r>
              <a:rPr lang="ko-KR" altLang="en-US" dirty="0">
                <a:ea typeface="조선일보명조" panose="02030304000000000000"/>
              </a:rPr>
              <a:t>    </a:t>
            </a:r>
            <a:r>
              <a:rPr lang="ko-KR" altLang="en-US" b="1" dirty="0" err="1" smtClean="0">
                <a:ea typeface="조선일보명조" panose="02030304000000000000"/>
              </a:rPr>
              <a:t>ㆍ</a:t>
            </a:r>
            <a:r>
              <a:rPr lang="en-US" altLang="ko-KR" dirty="0">
                <a:ea typeface="조선일보명조" panose="02030304000000000000"/>
              </a:rPr>
              <a:t> </a:t>
            </a:r>
            <a:r>
              <a:rPr lang="en-US" altLang="ko-KR" dirty="0" err="1" smtClean="0">
                <a:ea typeface="조선일보명조" panose="02030304000000000000"/>
              </a:rPr>
              <a:t>parse_label</a:t>
            </a:r>
            <a:r>
              <a:rPr lang="ko-KR" altLang="en-US" dirty="0" smtClean="0">
                <a:ea typeface="조선일보명조" panose="02030304000000000000"/>
              </a:rPr>
              <a:t>이 호출될 때마다 </a:t>
            </a:r>
            <a:r>
              <a:rPr lang="en-US" altLang="ko-KR" dirty="0" smtClean="0">
                <a:ea typeface="조선일보명조" panose="02030304000000000000"/>
              </a:rPr>
              <a:t>[</a:t>
            </a:r>
            <a:r>
              <a:rPr lang="ko-KR" altLang="en-US" dirty="0" smtClean="0">
                <a:ea typeface="조선일보명조" panose="02030304000000000000"/>
              </a:rPr>
              <a:t>노랑 박스</a:t>
            </a:r>
            <a:r>
              <a:rPr lang="en-US" altLang="ko-KR" dirty="0" smtClean="0">
                <a:ea typeface="조선일보명조" panose="02030304000000000000"/>
              </a:rPr>
              <a:t>]</a:t>
            </a:r>
            <a:r>
              <a:rPr lang="ko-KR" altLang="en-US" dirty="0" smtClean="0">
                <a:ea typeface="조선일보명조" panose="02030304000000000000"/>
              </a:rPr>
              <a:t>만큼 처리함</a:t>
            </a:r>
            <a:endParaRPr lang="en-US" altLang="ko-KR" dirty="0">
              <a:ea typeface="조선일보명조" panose="020303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52" y="2956956"/>
            <a:ext cx="4450628" cy="35634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7610" y="2467730"/>
            <a:ext cx="2731540" cy="41967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t="912"/>
          <a:stretch/>
        </p:blipFill>
        <p:spPr>
          <a:xfrm>
            <a:off x="8655583" y="2990850"/>
            <a:ext cx="3734321" cy="368137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707610" y="2467730"/>
            <a:ext cx="2369590" cy="208522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02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267" y="7009642"/>
            <a:ext cx="1432322" cy="40265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20407" y="644858"/>
            <a:ext cx="2894274" cy="50086"/>
          </a:xfrm>
          <a:prstGeom prst="rect">
            <a:avLst/>
          </a:prstGeom>
          <a:solidFill>
            <a:srgbClr val="0D2E8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39" tIns="50419" rIns="100839" bIns="504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85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12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20407" y="867292"/>
            <a:ext cx="1135764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300" dirty="0">
                <a:latin typeface="조선일보명조" panose="02030304000000000000" pitchFamily="18" charset="-127"/>
                <a:ea typeface="조선일보명조" panose="02030304000000000000"/>
                <a:cs typeface="조선일보명조" panose="02030304000000000000" pitchFamily="18" charset="-127"/>
              </a:rPr>
              <a:t>진행 과정</a:t>
            </a:r>
            <a:endParaRPr lang="en-US" altLang="ko-KR" sz="2800" b="1" spc="300" dirty="0">
              <a:latin typeface="조선일보명조" panose="02030304000000000000" pitchFamily="18" charset="-127"/>
              <a:ea typeface="조선일보명조" panose="02030304000000000000"/>
              <a:cs typeface="조선일보명조" panose="02030304000000000000" pitchFamily="18" charset="-127"/>
            </a:endParaRPr>
          </a:p>
          <a:p>
            <a:endParaRPr lang="en-US" altLang="ko-KR" b="1" dirty="0" smtClean="0"/>
          </a:p>
          <a:p>
            <a:r>
              <a:rPr lang="ko-KR" altLang="en-US" sz="2400" dirty="0" err="1" smtClean="0"/>
              <a:t>ㆍ</a:t>
            </a:r>
            <a:r>
              <a:rPr lang="en-US" altLang="ko-KR" dirty="0"/>
              <a:t> </a:t>
            </a:r>
            <a:r>
              <a:rPr lang="ko-KR" altLang="en-US" dirty="0" smtClean="0">
                <a:ea typeface="조선일보명조" panose="02030304000000000000"/>
              </a:rPr>
              <a:t>학습 </a:t>
            </a:r>
            <a:r>
              <a:rPr lang="en-US" altLang="ko-KR" dirty="0" smtClean="0">
                <a:ea typeface="조선일보명조" panose="02030304000000000000"/>
              </a:rPr>
              <a:t>(Training)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/>
              <a:cs typeface="조선일보명조" panose="02030304000000000000" pitchFamily="18" charset="-127"/>
            </a:endParaRPr>
          </a:p>
          <a:p>
            <a:endParaRPr lang="en-US" altLang="ko-KR" sz="1000" dirty="0"/>
          </a:p>
          <a:p>
            <a:r>
              <a:rPr lang="ko-KR" altLang="en-US" dirty="0">
                <a:ea typeface="조선일보명조" panose="02030304000000000000"/>
              </a:rPr>
              <a:t>    </a:t>
            </a:r>
            <a:r>
              <a:rPr lang="ko-KR" altLang="en-US" b="1" dirty="0" err="1" smtClean="0">
                <a:ea typeface="조선일보명조" panose="02030304000000000000"/>
              </a:rPr>
              <a:t>ㆍ</a:t>
            </a:r>
            <a:r>
              <a:rPr lang="en-US" altLang="ko-KR" dirty="0">
                <a:ea typeface="조선일보명조" panose="02030304000000000000"/>
              </a:rPr>
              <a:t> </a:t>
            </a:r>
            <a:r>
              <a:rPr lang="en-US" altLang="ko-KR" dirty="0" err="1" smtClean="0">
                <a:ea typeface="조선일보명조" panose="02030304000000000000"/>
              </a:rPr>
              <a:t>config</a:t>
            </a:r>
            <a:r>
              <a:rPr lang="ko-KR" altLang="en-US" dirty="0" smtClean="0">
                <a:ea typeface="조선일보명조" panose="02030304000000000000"/>
              </a:rPr>
              <a:t>객체로 학습에 대한 모든 정보를 생성하고 학습을 진행함 </a:t>
            </a:r>
            <a:r>
              <a:rPr lang="en-US" altLang="ko-KR" dirty="0" smtClean="0">
                <a:ea typeface="조선일보명조" panose="02030304000000000000"/>
              </a:rPr>
              <a:t>(checkpoint</a:t>
            </a:r>
            <a:r>
              <a:rPr lang="ko-KR" altLang="en-US" dirty="0" smtClean="0">
                <a:ea typeface="조선일보명조" panose="02030304000000000000"/>
              </a:rPr>
              <a:t>를 저장하면서 학습이 진행됨</a:t>
            </a:r>
            <a:r>
              <a:rPr lang="en-US" altLang="ko-KR" dirty="0" smtClean="0">
                <a:ea typeface="조선일보명조" panose="02030304000000000000"/>
              </a:rPr>
              <a:t>)</a:t>
            </a:r>
            <a:r>
              <a:rPr lang="ko-KR" altLang="en-US" dirty="0" smtClean="0">
                <a:ea typeface="조선일보명조" panose="02030304000000000000"/>
              </a:rPr>
              <a:t> </a:t>
            </a:r>
            <a:endParaRPr lang="en-US" altLang="ko-KR" dirty="0">
              <a:ea typeface="조선일보명조" panose="0203030400000000000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556" y="2640079"/>
            <a:ext cx="7481963" cy="36273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8859" y="5733532"/>
            <a:ext cx="5584591" cy="106783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826105" y="3074453"/>
            <a:ext cx="2952754" cy="27834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31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267" y="7009642"/>
            <a:ext cx="1432322" cy="40265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20407" y="644858"/>
            <a:ext cx="2894274" cy="50086"/>
          </a:xfrm>
          <a:prstGeom prst="rect">
            <a:avLst/>
          </a:prstGeom>
          <a:solidFill>
            <a:srgbClr val="0D2E8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39" tIns="50419" rIns="100839" bIns="504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85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13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20407" y="867292"/>
            <a:ext cx="1135764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결과</a:t>
            </a:r>
            <a:endParaRPr lang="en-US" altLang="ko-KR" sz="2800" b="1" dirty="0" smtClean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b="1" dirty="0" smtClean="0"/>
          </a:p>
          <a:p>
            <a:r>
              <a:rPr lang="ko-KR" altLang="en-US" sz="2400" dirty="0" err="1" smtClean="0"/>
              <a:t>ㆍ</a:t>
            </a:r>
            <a:r>
              <a:rPr lang="en-US" altLang="ko-KR" dirty="0"/>
              <a:t> </a:t>
            </a:r>
            <a:r>
              <a:rPr lang="ko-KR" altLang="en-US" dirty="0" err="1" smtClean="0">
                <a:ea typeface="조선일보명조" panose="02030304000000000000"/>
              </a:rPr>
              <a:t>인퍼런스</a:t>
            </a:r>
            <a:r>
              <a:rPr lang="ko-KR" altLang="en-US" dirty="0" smtClean="0">
                <a:ea typeface="조선일보명조" panose="02030304000000000000"/>
              </a:rPr>
              <a:t> </a:t>
            </a:r>
            <a:r>
              <a:rPr lang="en-US" altLang="ko-KR" dirty="0" smtClean="0">
                <a:ea typeface="조선일보명조" panose="02030304000000000000"/>
              </a:rPr>
              <a:t>(Inference)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/>
              <a:cs typeface="조선일보명조" panose="02030304000000000000" pitchFamily="18" charset="-127"/>
            </a:endParaRPr>
          </a:p>
          <a:p>
            <a:endParaRPr lang="en-US" altLang="ko-KR" sz="1000" dirty="0"/>
          </a:p>
          <a:p>
            <a:r>
              <a:rPr lang="ko-KR" altLang="en-US" dirty="0">
                <a:ea typeface="조선일보명조" panose="02030304000000000000"/>
              </a:rPr>
              <a:t>    </a:t>
            </a:r>
            <a:r>
              <a:rPr lang="ko-KR" altLang="en-US" b="1" dirty="0" err="1" smtClean="0">
                <a:ea typeface="조선일보명조" panose="02030304000000000000"/>
              </a:rPr>
              <a:t>ㆍ</a:t>
            </a:r>
            <a:r>
              <a:rPr lang="en-US" altLang="ko-KR" dirty="0">
                <a:ea typeface="조선일보명조" panose="02030304000000000000"/>
              </a:rPr>
              <a:t> </a:t>
            </a:r>
            <a:r>
              <a:rPr lang="en-US" altLang="ko-KR" dirty="0" err="1" smtClean="0">
                <a:ea typeface="조선일보명조" panose="02030304000000000000"/>
              </a:rPr>
              <a:t>Defaultpredictor</a:t>
            </a:r>
            <a:r>
              <a:rPr lang="ko-KR" altLang="en-US" dirty="0" smtClean="0">
                <a:ea typeface="조선일보명조" panose="02030304000000000000"/>
              </a:rPr>
              <a:t>을 이용해서 테스트 데이터에 대해 </a:t>
            </a:r>
            <a:r>
              <a:rPr lang="ko-KR" altLang="en-US" dirty="0" err="1" smtClean="0">
                <a:solidFill>
                  <a:srgbClr val="0D2E86"/>
                </a:solidFill>
                <a:ea typeface="조선일보명조" panose="02030304000000000000"/>
              </a:rPr>
              <a:t>인퍼런스</a:t>
            </a:r>
            <a:r>
              <a:rPr lang="ko-KR" altLang="en-US" dirty="0" err="1" smtClean="0">
                <a:ea typeface="조선일보명조" panose="02030304000000000000"/>
              </a:rPr>
              <a:t>를</a:t>
            </a:r>
            <a:r>
              <a:rPr lang="ko-KR" altLang="en-US" dirty="0" smtClean="0">
                <a:ea typeface="조선일보명조" panose="02030304000000000000"/>
              </a:rPr>
              <a:t> 진행함 </a:t>
            </a:r>
            <a:r>
              <a:rPr lang="en-US" altLang="ko-KR" dirty="0" smtClean="0">
                <a:ea typeface="조선일보명조" panose="02030304000000000000"/>
              </a:rPr>
              <a:t>(threshold=0.55)</a:t>
            </a:r>
            <a:endParaRPr lang="en-US" altLang="ko-KR" dirty="0">
              <a:ea typeface="조선일보명조" panose="0203030400000000000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098" y="2676518"/>
            <a:ext cx="5761356" cy="325755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979" y="2676518"/>
            <a:ext cx="5730401" cy="325755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78098" y="6025634"/>
            <a:ext cx="6609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조선일보명조" panose="02030304000000000000"/>
                <a:cs typeface="Calibri" panose="020F0502020204030204" pitchFamily="34" charset="0"/>
              </a:rPr>
              <a:t>전신이 다 나오는 오리일수록 정확도가 높은 것을 확인할 수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795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267" y="7009642"/>
            <a:ext cx="1432322" cy="40265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20407" y="644858"/>
            <a:ext cx="2894274" cy="50086"/>
          </a:xfrm>
          <a:prstGeom prst="rect">
            <a:avLst/>
          </a:prstGeom>
          <a:solidFill>
            <a:srgbClr val="0D2E8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39" tIns="50419" rIns="100839" bIns="504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85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14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20407" y="867292"/>
            <a:ext cx="1135764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결과</a:t>
            </a:r>
            <a:endParaRPr lang="en-US" altLang="ko-KR" sz="2800" b="1" spc="300" dirty="0" smtClean="0">
              <a:latin typeface="조선일보명조" panose="02030304000000000000" pitchFamily="18" charset="-127"/>
              <a:ea typeface="조선일보명조" panose="02030304000000000000"/>
              <a:cs typeface="조선일보명조" panose="02030304000000000000" pitchFamily="18" charset="-127"/>
            </a:endParaRPr>
          </a:p>
          <a:p>
            <a:endParaRPr lang="en-US" altLang="ko-KR" b="1" dirty="0" smtClean="0"/>
          </a:p>
          <a:p>
            <a:r>
              <a:rPr lang="ko-KR" altLang="en-US" sz="2400" dirty="0" err="1" smtClean="0"/>
              <a:t>ㆍ</a:t>
            </a:r>
            <a:r>
              <a:rPr lang="en-US" altLang="ko-KR" dirty="0"/>
              <a:t> </a:t>
            </a:r>
            <a:r>
              <a:rPr lang="ko-KR" altLang="en-US" dirty="0" smtClean="0">
                <a:ea typeface="조선일보명조" panose="02030304000000000000"/>
              </a:rPr>
              <a:t>평가 </a:t>
            </a:r>
            <a:r>
              <a:rPr lang="en-US" altLang="ko-KR" dirty="0" smtClean="0">
                <a:ea typeface="조선일보명조" panose="02030304000000000000"/>
              </a:rPr>
              <a:t>(</a:t>
            </a:r>
            <a:r>
              <a:rPr lang="en-US" altLang="ko-KR" dirty="0" err="1" smtClean="0">
                <a:ea typeface="조선일보명조" panose="02030304000000000000"/>
              </a:rPr>
              <a:t>Evaulation</a:t>
            </a:r>
            <a:r>
              <a:rPr lang="en-US" altLang="ko-KR" dirty="0" smtClean="0">
                <a:ea typeface="조선일보명조" panose="02030304000000000000"/>
              </a:rPr>
              <a:t>)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/>
              <a:cs typeface="조선일보명조" panose="02030304000000000000" pitchFamily="18" charset="-127"/>
            </a:endParaRPr>
          </a:p>
          <a:p>
            <a:endParaRPr lang="en-US" altLang="ko-KR" sz="1000" dirty="0"/>
          </a:p>
          <a:p>
            <a:r>
              <a:rPr lang="ko-KR" altLang="en-US" dirty="0">
                <a:ea typeface="조선일보명조" panose="02030304000000000000"/>
              </a:rPr>
              <a:t>    </a:t>
            </a:r>
            <a:r>
              <a:rPr lang="ko-KR" altLang="en-US" b="1" dirty="0" err="1" smtClean="0">
                <a:ea typeface="조선일보명조" panose="02030304000000000000"/>
              </a:rPr>
              <a:t>ㆍ</a:t>
            </a:r>
            <a:r>
              <a:rPr lang="en-US" altLang="ko-KR" dirty="0" err="1" smtClean="0">
                <a:ea typeface="조선일보명조" panose="02030304000000000000"/>
              </a:rPr>
              <a:t>COCOEvaluator</a:t>
            </a:r>
            <a:r>
              <a:rPr lang="ko-KR" altLang="en-US" dirty="0" smtClean="0">
                <a:ea typeface="조선일보명조" panose="02030304000000000000"/>
              </a:rPr>
              <a:t>을 이용해서 여러 </a:t>
            </a:r>
            <a:r>
              <a:rPr lang="en-US" altLang="ko-KR" dirty="0" smtClean="0">
                <a:ea typeface="조선일보명조" panose="02030304000000000000"/>
              </a:rPr>
              <a:t>Task</a:t>
            </a:r>
            <a:r>
              <a:rPr lang="ko-KR" altLang="en-US" dirty="0" smtClean="0">
                <a:ea typeface="조선일보명조" panose="02030304000000000000"/>
              </a:rPr>
              <a:t>에 대해 </a:t>
            </a:r>
            <a:r>
              <a:rPr lang="en-US" altLang="ko-KR" dirty="0" smtClean="0">
                <a:solidFill>
                  <a:srgbClr val="0D2E86"/>
                </a:solidFill>
                <a:ea typeface="조선일보명조" panose="02030304000000000000"/>
              </a:rPr>
              <a:t>AP(Average Precision)</a:t>
            </a:r>
            <a:r>
              <a:rPr lang="ko-KR" altLang="en-US" dirty="0" smtClean="0">
                <a:ea typeface="조선일보명조" panose="02030304000000000000"/>
              </a:rPr>
              <a:t>을 측정할 수 있음</a:t>
            </a:r>
            <a:endParaRPr lang="en-US" altLang="ko-KR" dirty="0">
              <a:ea typeface="조선일보명조" panose="0203030400000000000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118" y="2771523"/>
            <a:ext cx="10212225" cy="36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7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15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74601" y="3307080"/>
            <a:ext cx="2893741" cy="70788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ko-KR" altLang="en-US" sz="4000" b="1" spc="3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감사합니다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34344" y="2856468"/>
            <a:ext cx="3174267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CVMI LAB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- 201921725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안성현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753785" y="3266440"/>
            <a:ext cx="3935375" cy="0"/>
          </a:xfrm>
          <a:prstGeom prst="line">
            <a:avLst/>
          </a:prstGeom>
          <a:ln>
            <a:solidFill>
              <a:srgbClr val="0D2E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143428" y="6581001"/>
            <a:ext cx="1156086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&lt;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2021/01/14&gt;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267" y="7009642"/>
            <a:ext cx="1432322" cy="40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9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63282" y="1597699"/>
            <a:ext cx="1316386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ko-KR" altLang="en-US" sz="3200" b="1" spc="3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목  차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0663" y="2393088"/>
            <a:ext cx="1491114" cy="46166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작업 소개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159828" y="2200420"/>
            <a:ext cx="1123294" cy="0"/>
          </a:xfrm>
          <a:prstGeom prst="line">
            <a:avLst/>
          </a:prstGeom>
          <a:ln w="9525">
            <a:solidFill>
              <a:srgbClr val="0D2E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1A8BE3-4B63-4896-B682-72A1D4B19185}"/>
              </a:ext>
            </a:extLst>
          </p:cNvPr>
          <p:cNvSpPr txBox="1"/>
          <p:nvPr/>
        </p:nvSpPr>
        <p:spPr>
          <a:xfrm>
            <a:off x="5966308" y="2943619"/>
            <a:ext cx="1491114" cy="46166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진행 과정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BA4F78-5472-493A-8B06-05E123CFB6D5}"/>
              </a:ext>
            </a:extLst>
          </p:cNvPr>
          <p:cNvSpPr/>
          <p:nvPr/>
        </p:nvSpPr>
        <p:spPr>
          <a:xfrm>
            <a:off x="6321371" y="346557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결과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267" y="7009642"/>
            <a:ext cx="1432322" cy="40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4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267" y="7009642"/>
            <a:ext cx="1432322" cy="40265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20407" y="644858"/>
            <a:ext cx="2894274" cy="50086"/>
          </a:xfrm>
          <a:prstGeom prst="rect">
            <a:avLst/>
          </a:prstGeom>
          <a:solidFill>
            <a:srgbClr val="0D2E8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39" tIns="50419" rIns="100839" bIns="504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85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20407" y="867292"/>
            <a:ext cx="1013235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300" dirty="0" smtClean="0">
                <a:latin typeface="조선일보명조" panose="02030304000000000000" pitchFamily="18" charset="-127"/>
                <a:ea typeface="조선일보명조" panose="02030304000000000000"/>
                <a:cs typeface="조선일보명조" panose="02030304000000000000" pitchFamily="18" charset="-127"/>
              </a:rPr>
              <a:t>작업 소개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b="1" dirty="0" smtClean="0"/>
          </a:p>
          <a:p>
            <a:r>
              <a:rPr lang="ko-KR" altLang="en-US" sz="2400" b="1" dirty="0" err="1" smtClean="0"/>
              <a:t>ㆍ</a:t>
            </a:r>
            <a:r>
              <a:rPr lang="en-US" altLang="ko-KR" sz="2000" b="1" dirty="0" err="1" smtClean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Detectron</a:t>
            </a:r>
            <a:r>
              <a:rPr lang="ko-KR" altLang="en-US" sz="2000" b="1" dirty="0" smtClean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을 이용한 오리 객체 검출</a:t>
            </a:r>
            <a:endParaRPr lang="en-US" altLang="ko-KR" sz="2000" b="1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sz="1000" dirty="0"/>
          </a:p>
          <a:p>
            <a:r>
              <a:rPr lang="ko-KR" altLang="en-US" dirty="0"/>
              <a:t>    </a:t>
            </a:r>
            <a:r>
              <a:rPr lang="ko-KR" altLang="en-US" b="1" dirty="0" err="1" smtClean="0"/>
              <a:t>ㆍ</a:t>
            </a:r>
            <a:r>
              <a:rPr lang="en-US" altLang="ko-KR" sz="1600" u="sng" dirty="0" err="1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Detectron</a:t>
            </a:r>
            <a:r>
              <a:rPr lang="ko-KR" altLang="en-US" sz="1600" u="sng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을 이용해서 </a:t>
            </a:r>
            <a:r>
              <a:rPr lang="en-US" altLang="ko-KR" sz="1600" u="sng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(</a:t>
            </a:r>
            <a:r>
              <a:rPr lang="ko-KR" altLang="en-US" sz="1600" u="sng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정상 오리</a:t>
            </a:r>
            <a:r>
              <a:rPr lang="en-US" altLang="ko-KR" sz="1600" u="sng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, </a:t>
            </a:r>
            <a:r>
              <a:rPr lang="ko-KR" altLang="en-US" sz="1600" u="sng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죽은 오리</a:t>
            </a:r>
            <a:r>
              <a:rPr lang="en-US" altLang="ko-KR" sz="1600" u="sng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, </a:t>
            </a:r>
            <a:r>
              <a:rPr lang="ko-KR" altLang="en-US" sz="1600" u="sng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누워있는 오리</a:t>
            </a:r>
            <a:r>
              <a:rPr lang="en-US" altLang="ko-KR" sz="1600" u="sng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)</a:t>
            </a:r>
            <a:r>
              <a:rPr lang="ko-KR" altLang="en-US" sz="1600" u="sng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를 검출한다</a:t>
            </a:r>
            <a:r>
              <a:rPr lang="en-US" altLang="ko-KR" sz="1600" u="sng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.</a:t>
            </a:r>
            <a:r>
              <a:rPr lang="ko-KR" altLang="en-US" sz="1600" u="sng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 </a:t>
            </a:r>
            <a:endParaRPr lang="en-US" altLang="ko-KR" sz="1600" u="sng" dirty="0" smtClean="0">
              <a:solidFill>
                <a:schemeClr val="bg2">
                  <a:lumMod val="25000"/>
                </a:schemeClr>
              </a:solidFill>
              <a:ea typeface="조선일보명조" panose="02030304000000000000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58" y="2849723"/>
            <a:ext cx="6572694" cy="369714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273552" y="3529584"/>
            <a:ext cx="1307592" cy="19659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15658" y="4462272"/>
            <a:ext cx="857694" cy="27641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89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267" y="7009642"/>
            <a:ext cx="1432322" cy="40265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20407" y="644858"/>
            <a:ext cx="2894274" cy="50086"/>
          </a:xfrm>
          <a:prstGeom prst="rect">
            <a:avLst/>
          </a:prstGeom>
          <a:solidFill>
            <a:srgbClr val="0D2E8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39" tIns="50419" rIns="100839" bIns="504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85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4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20407" y="867292"/>
            <a:ext cx="10132353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300" dirty="0" smtClean="0">
                <a:latin typeface="조선일보명조" panose="02030304000000000000" pitchFamily="18" charset="-127"/>
                <a:ea typeface="조선일보명조" panose="02030304000000000000"/>
                <a:cs typeface="조선일보명조" panose="02030304000000000000" pitchFamily="18" charset="-127"/>
              </a:rPr>
              <a:t>진행 과정</a:t>
            </a:r>
            <a:endParaRPr lang="en-US" altLang="ko-KR" sz="2800" b="1" spc="300" dirty="0" smtClean="0">
              <a:latin typeface="조선일보명조" panose="02030304000000000000" pitchFamily="18" charset="-127"/>
              <a:ea typeface="조선일보명조" panose="02030304000000000000"/>
              <a:cs typeface="조선일보명조" panose="02030304000000000000" pitchFamily="18" charset="-127"/>
            </a:endParaRPr>
          </a:p>
          <a:p>
            <a:endParaRPr lang="en-US" altLang="ko-KR" b="1" dirty="0" smtClean="0"/>
          </a:p>
          <a:p>
            <a:r>
              <a:rPr lang="ko-KR" altLang="en-US" sz="2400" dirty="0" err="1" smtClean="0"/>
              <a:t>ㆍ</a:t>
            </a:r>
            <a:r>
              <a:rPr lang="ko-KR" altLang="en-US" sz="2000" dirty="0" err="1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라벨링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sz="1000" dirty="0"/>
          </a:p>
          <a:p>
            <a:r>
              <a:rPr lang="ko-KR" altLang="en-US" dirty="0"/>
              <a:t>    </a:t>
            </a:r>
            <a:r>
              <a:rPr lang="ko-KR" altLang="en-US" b="1" dirty="0" err="1" smtClean="0"/>
              <a:t>ㆍ</a:t>
            </a:r>
            <a:r>
              <a:rPr lang="en-US" altLang="ko-KR" u="sng" dirty="0" smtClean="0"/>
              <a:t>VOTT</a:t>
            </a:r>
            <a:r>
              <a:rPr lang="ko-KR" altLang="en-US" u="sng" dirty="0" smtClean="0">
                <a:ea typeface="조선일보명조" panose="02030304000000000000"/>
              </a:rPr>
              <a:t>를 이용해서 </a:t>
            </a:r>
            <a:r>
              <a:rPr lang="en-US" altLang="ko-KR" u="sng" dirty="0" smtClean="0">
                <a:ea typeface="조선일보명조" panose="02030304000000000000"/>
              </a:rPr>
              <a:t>603</a:t>
            </a:r>
            <a:r>
              <a:rPr lang="ko-KR" altLang="en-US" u="sng" dirty="0" smtClean="0">
                <a:ea typeface="조선일보명조" panose="02030304000000000000"/>
              </a:rPr>
              <a:t>개의 오리 이미지에 대해 </a:t>
            </a:r>
            <a:r>
              <a:rPr lang="ko-KR" altLang="en-US" u="sng" dirty="0" err="1" smtClean="0">
                <a:ea typeface="조선일보명조" panose="02030304000000000000"/>
              </a:rPr>
              <a:t>라벨링을</a:t>
            </a:r>
            <a:r>
              <a:rPr lang="ko-KR" altLang="en-US" u="sng" dirty="0" smtClean="0">
                <a:ea typeface="조선일보명조" panose="02030304000000000000"/>
              </a:rPr>
              <a:t> 진행함</a:t>
            </a:r>
            <a:endParaRPr lang="en-US" altLang="ko-KR" u="sng" dirty="0" smtClean="0"/>
          </a:p>
          <a:p>
            <a:r>
              <a:rPr lang="en-US" altLang="ko-KR" dirty="0" smtClean="0"/>
              <a:t>    </a:t>
            </a:r>
            <a:r>
              <a:rPr lang="ko-KR" altLang="en-US" b="1" dirty="0" err="1" smtClean="0"/>
              <a:t>ㆍ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오리의 몸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80%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이상이 보이도록 </a:t>
            </a:r>
            <a:r>
              <a:rPr lang="ko-KR" altLang="en-US" dirty="0" err="1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바운딩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 박스를 지정함</a:t>
            </a:r>
            <a:endParaRPr lang="en-US" altLang="ko-KR" u="sng" dirty="0" smtClean="0">
              <a:solidFill>
                <a:schemeClr val="bg2">
                  <a:lumMod val="25000"/>
                </a:schemeClr>
              </a:solidFill>
              <a:ea typeface="조선일보명조" panose="02030304000000000000" pitchFamily="18" charset="-127"/>
            </a:endParaRPr>
          </a:p>
          <a:p>
            <a:r>
              <a:rPr lang="ko-KR" altLang="en-US" u="sng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 </a:t>
            </a:r>
            <a:endParaRPr lang="en-US" altLang="ko-KR" u="sng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240" y="3021728"/>
            <a:ext cx="5212881" cy="321569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718040" y="4585927"/>
            <a:ext cx="5393094" cy="163918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 smtClean="0"/>
              <a:t>머리 모두 드러나게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꼬리 보이게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머리</a:t>
            </a:r>
            <a:r>
              <a:rPr lang="en-US" altLang="ko-KR" dirty="0" smtClean="0"/>
              <a:t>,</a:t>
            </a:r>
            <a:r>
              <a:rPr lang="ko-KR" altLang="en-US" dirty="0" smtClean="0"/>
              <a:t>꼬리</a:t>
            </a:r>
            <a:r>
              <a:rPr lang="en-US" altLang="ko-KR" dirty="0" smtClean="0"/>
              <a:t>,</a:t>
            </a:r>
            <a:r>
              <a:rPr lang="ko-KR" altLang="en-US" dirty="0" smtClean="0"/>
              <a:t>발 끝에 맞게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꼬리 아래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발 부분은 살짝 가려져도 </a:t>
            </a:r>
            <a:r>
              <a:rPr lang="ko-KR" altLang="en-US" dirty="0" err="1" smtClean="0"/>
              <a:t>라벨링</a:t>
            </a:r>
            <a:r>
              <a:rPr lang="ko-KR" altLang="en-US" dirty="0" smtClean="0"/>
              <a:t> 진행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1964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267" y="7009642"/>
            <a:ext cx="1432322" cy="40265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20407" y="644858"/>
            <a:ext cx="2894274" cy="50086"/>
          </a:xfrm>
          <a:prstGeom prst="rect">
            <a:avLst/>
          </a:prstGeom>
          <a:solidFill>
            <a:srgbClr val="0D2E8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39" tIns="50419" rIns="100839" bIns="504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85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5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20407" y="867292"/>
            <a:ext cx="1013235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300" dirty="0">
                <a:latin typeface="조선일보명조" panose="02030304000000000000" pitchFamily="18" charset="-127"/>
                <a:ea typeface="조선일보명조" panose="02030304000000000000"/>
                <a:cs typeface="조선일보명조" panose="02030304000000000000" pitchFamily="18" charset="-127"/>
              </a:rPr>
              <a:t>진행 과정</a:t>
            </a:r>
            <a:endParaRPr lang="en-US" altLang="ko-KR" sz="2800" b="1" spc="300" dirty="0">
              <a:latin typeface="조선일보명조" panose="02030304000000000000" pitchFamily="18" charset="-127"/>
              <a:ea typeface="조선일보명조" panose="02030304000000000000"/>
              <a:cs typeface="조선일보명조" panose="02030304000000000000" pitchFamily="18" charset="-127"/>
            </a:endParaRPr>
          </a:p>
          <a:p>
            <a:endParaRPr lang="en-US" altLang="ko-KR" b="1" dirty="0" smtClean="0"/>
          </a:p>
          <a:p>
            <a:r>
              <a:rPr lang="ko-KR" altLang="en-US" sz="2400" dirty="0" err="1" smtClean="0"/>
              <a:t>ㆍ</a:t>
            </a:r>
            <a:r>
              <a:rPr lang="en-US" altLang="ko-KR" dirty="0"/>
              <a:t> COCO </a:t>
            </a:r>
            <a:r>
              <a:rPr lang="en-US" altLang="ko-KR" dirty="0" smtClean="0"/>
              <a:t>Dataset</a:t>
            </a:r>
            <a:r>
              <a:rPr lang="en-US" altLang="ko-KR" sz="2400" dirty="0"/>
              <a:t> </a:t>
            </a:r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제작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sz="1000" dirty="0"/>
          </a:p>
          <a:p>
            <a:r>
              <a:rPr lang="ko-KR" altLang="en-US" dirty="0"/>
              <a:t>    </a:t>
            </a:r>
            <a:r>
              <a:rPr lang="ko-KR" altLang="en-US" b="1" dirty="0" err="1" smtClean="0"/>
              <a:t>ㆍ</a:t>
            </a:r>
            <a:r>
              <a:rPr lang="en-US" altLang="ko-KR" dirty="0"/>
              <a:t>dataset/image</a:t>
            </a:r>
            <a:r>
              <a:rPr lang="en-US" altLang="ko-KR" dirty="0" smtClean="0"/>
              <a:t>/</a:t>
            </a:r>
            <a:r>
              <a:rPr lang="en-US" altLang="ko-KR" i="1" dirty="0" smtClean="0"/>
              <a:t>.</a:t>
            </a:r>
            <a:r>
              <a:rPr lang="en-US" altLang="ko-KR" i="1" dirty="0" err="1" smtClean="0"/>
              <a:t>png</a:t>
            </a:r>
            <a:r>
              <a:rPr lang="en-US" altLang="ko-KR" i="1" dirty="0"/>
              <a:t>, </a:t>
            </a:r>
            <a:r>
              <a:rPr lang="en-US" altLang="ko-KR" i="1" dirty="0" smtClean="0"/>
              <a:t>dataset/Duck-farm-604-export.csv</a:t>
            </a:r>
            <a:r>
              <a:rPr lang="en-US" altLang="ko-KR" dirty="0" smtClean="0"/>
              <a:t> </a:t>
            </a:r>
            <a:r>
              <a:rPr lang="en-US" altLang="ko-KR" dirty="0"/>
              <a:t>-&gt; COCO </a:t>
            </a:r>
            <a:r>
              <a:rPr lang="en-US" altLang="ko-KR" dirty="0" err="1" smtClean="0"/>
              <a:t>Json</a:t>
            </a:r>
            <a:endParaRPr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678827" y="6254788"/>
            <a:ext cx="95698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조선일보명조" panose="02030304000000000000"/>
                <a:cs typeface="Calibri" panose="020F0502020204030204" pitchFamily="34" charset="0"/>
              </a:rPr>
              <a:t>Detectron2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조선일보명조" panose="02030304000000000000"/>
                <a:cs typeface="Calibri" panose="020F0502020204030204" pitchFamily="34" charset="0"/>
              </a:rPr>
              <a:t>에서 제공하는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조선일보명조" panose="02030304000000000000"/>
                <a:cs typeface="Calibri" panose="020F0502020204030204" pitchFamily="34" charset="0"/>
              </a:rPr>
              <a:t>Pre-trained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조선일보명조" panose="02030304000000000000"/>
                <a:cs typeface="Calibri" panose="020F0502020204030204" pitchFamily="34" charset="0"/>
              </a:rPr>
              <a:t>모델을 사용하려면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조선일보명조" panose="02030304000000000000"/>
                <a:cs typeface="Calibri" panose="020F0502020204030204" pitchFamily="34" charset="0"/>
              </a:rPr>
              <a:t>Data set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조선일보명조" panose="02030304000000000000"/>
                <a:cs typeface="Calibri" panose="020F0502020204030204" pitchFamily="34" charset="0"/>
              </a:rPr>
              <a:t>을 </a:t>
            </a:r>
            <a:r>
              <a:rPr lang="en-US" altLang="ko-KR" b="1" dirty="0" smtClean="0">
                <a:solidFill>
                  <a:srgbClr val="FF0000"/>
                </a:solidFill>
                <a:latin typeface="Calibri" panose="020F0502020204030204" pitchFamily="34" charset="0"/>
                <a:ea typeface="조선일보명조" panose="02030304000000000000"/>
                <a:cs typeface="Calibri" panose="020F0502020204030204" pitchFamily="34" charset="0"/>
              </a:rPr>
              <a:t>COCO </a:t>
            </a:r>
            <a:r>
              <a:rPr lang="en-US" altLang="ko-KR" b="1" dirty="0" err="1" smtClean="0">
                <a:solidFill>
                  <a:srgbClr val="FF0000"/>
                </a:solidFill>
                <a:latin typeface="Calibri" panose="020F0502020204030204" pitchFamily="34" charset="0"/>
                <a:ea typeface="조선일보명조" panose="02030304000000000000"/>
                <a:cs typeface="Calibri" panose="020F0502020204030204" pitchFamily="34" charset="0"/>
              </a:rPr>
              <a:t>Json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조선일보명조" panose="02030304000000000000"/>
                <a:cs typeface="Calibri" panose="020F0502020204030204" pitchFamily="34" charset="0"/>
              </a:rPr>
              <a:t>으로 만들어야 함</a:t>
            </a:r>
          </a:p>
          <a:p>
            <a:r>
              <a:rPr lang="en-US" altLang="ko-KR" b="1" dirty="0">
                <a:solidFill>
                  <a:srgbClr val="FF0000"/>
                </a:solidFill>
                <a:latin typeface="Calibri" panose="020F0502020204030204" pitchFamily="34" charset="0"/>
                <a:ea typeface="조선일보명조" panose="02030304000000000000"/>
                <a:cs typeface="Calibri" panose="020F0502020204030204" pitchFamily="34" charset="0"/>
              </a:rPr>
              <a:t>COCO </a:t>
            </a:r>
            <a:r>
              <a:rPr lang="en-US" altLang="ko-KR" b="1" dirty="0" err="1">
                <a:solidFill>
                  <a:srgbClr val="FF0000"/>
                </a:solidFill>
                <a:latin typeface="Calibri" panose="020F0502020204030204" pitchFamily="34" charset="0"/>
                <a:ea typeface="조선일보명조" panose="02030304000000000000"/>
                <a:cs typeface="Calibri" panose="020F0502020204030204" pitchFamily="34" charset="0"/>
              </a:rPr>
              <a:t>Json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조선일보명조" panose="02030304000000000000"/>
                <a:cs typeface="Calibri" panose="020F0502020204030204" pitchFamily="34" charset="0"/>
              </a:rPr>
              <a:t>을 만들고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조선일보명조" panose="02030304000000000000"/>
                <a:cs typeface="Calibri" panose="020F0502020204030204" pitchFamily="34" charset="0"/>
              </a:rPr>
              <a:t>등록해서 사용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조선일보명조" panose="02030304000000000000"/>
              <a:cs typeface="Calibri" panose="020F050202020403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897946" y="4028729"/>
            <a:ext cx="514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조선일보명조" panose="02030304000000000000"/>
                <a:cs typeface="Calibri" panose="020F0502020204030204" pitchFamily="34" charset="0"/>
              </a:rPr>
              <a:t>(-&gt;)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58" y="3055038"/>
            <a:ext cx="3485649" cy="23856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172" y="2694942"/>
            <a:ext cx="2377252" cy="326344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9353" y="4076060"/>
            <a:ext cx="4850313" cy="34359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217920" y="1750619"/>
            <a:ext cx="80509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Calibri" panose="020F0502020204030204" pitchFamily="34" charset="0"/>
                <a:ea typeface="조선일보명조" panose="02030304000000000000"/>
                <a:cs typeface="Calibri" panose="020F0502020204030204" pitchFamily="34" charset="0"/>
              </a:rPr>
              <a:t>행마다  </a:t>
            </a:r>
            <a:r>
              <a:rPr lang="en-US" altLang="ko-KR" sz="1400" dirty="0">
                <a:solidFill>
                  <a:srgbClr val="FF0000"/>
                </a:solidFill>
                <a:latin typeface="Calibri" panose="020F0502020204030204" pitchFamily="34" charset="0"/>
                <a:ea typeface="조선일보명조" panose="02030304000000000000"/>
                <a:cs typeface="Calibri" panose="020F0502020204030204" pitchFamily="34" charset="0"/>
              </a:rPr>
              <a:t>[ Image File </a:t>
            </a:r>
            <a:r>
              <a:rPr lang="ko-KR" altLang="en-US" sz="1400" dirty="0">
                <a:solidFill>
                  <a:srgbClr val="FF0000"/>
                </a:solidFill>
                <a:latin typeface="Calibri" panose="020F0502020204030204" pitchFamily="34" charset="0"/>
                <a:ea typeface="조선일보명조" panose="02030304000000000000"/>
                <a:cs typeface="Calibri" panose="020F0502020204030204" pitchFamily="34" charset="0"/>
              </a:rPr>
              <a:t>이름</a:t>
            </a:r>
            <a:r>
              <a:rPr lang="en-US" altLang="ko-KR" sz="1400" dirty="0">
                <a:solidFill>
                  <a:srgbClr val="FF0000"/>
                </a:solidFill>
                <a:latin typeface="Calibri" panose="020F0502020204030204" pitchFamily="34" charset="0"/>
                <a:ea typeface="조선일보명조" panose="02030304000000000000"/>
                <a:cs typeface="Calibri" panose="020F0502020204030204" pitchFamily="34" charset="0"/>
              </a:rPr>
              <a:t>, Bounding Box</a:t>
            </a:r>
            <a:r>
              <a:rPr lang="ko-KR" altLang="en-US" sz="1400" dirty="0">
                <a:solidFill>
                  <a:srgbClr val="FF0000"/>
                </a:solidFill>
                <a:latin typeface="Calibri" panose="020F0502020204030204" pitchFamily="34" charset="0"/>
                <a:ea typeface="조선일보명조" panose="02030304000000000000"/>
                <a:cs typeface="Calibri" panose="020F0502020204030204" pitchFamily="34" charset="0"/>
              </a:rPr>
              <a:t>의 </a:t>
            </a:r>
            <a:r>
              <a:rPr lang="en-US" altLang="ko-KR" sz="1400" dirty="0" err="1">
                <a:solidFill>
                  <a:srgbClr val="FF0000"/>
                </a:solidFill>
                <a:latin typeface="Calibri" panose="020F0502020204030204" pitchFamily="34" charset="0"/>
                <a:ea typeface="조선일보명조" panose="02030304000000000000"/>
                <a:cs typeface="Calibri" panose="020F0502020204030204" pitchFamily="34" charset="0"/>
              </a:rPr>
              <a:t>xmin,ymin,xmax,ymax,label</a:t>
            </a:r>
            <a:r>
              <a:rPr lang="en-US" altLang="ko-KR" sz="1400" dirty="0">
                <a:solidFill>
                  <a:srgbClr val="FF0000"/>
                </a:solidFill>
                <a:latin typeface="Calibri" panose="020F0502020204030204" pitchFamily="34" charset="0"/>
                <a:ea typeface="조선일보명조" panose="02030304000000000000"/>
                <a:cs typeface="Calibri" panose="020F0502020204030204" pitchFamily="34" charset="0"/>
              </a:rPr>
              <a:t> ]</a:t>
            </a:r>
            <a:r>
              <a:rPr lang="ko-KR" altLang="en-US" sz="1400" dirty="0">
                <a:solidFill>
                  <a:srgbClr val="FF0000"/>
                </a:solidFill>
                <a:latin typeface="Calibri" panose="020F0502020204030204" pitchFamily="34" charset="0"/>
                <a:ea typeface="조선일보명조" panose="02030304000000000000"/>
                <a:cs typeface="Calibri" panose="020F0502020204030204" pitchFamily="34" charset="0"/>
              </a:rPr>
              <a:t>이 저장됨</a:t>
            </a:r>
            <a:endParaRPr lang="en-US" altLang="ko-KR" sz="1400" dirty="0">
              <a:solidFill>
                <a:srgbClr val="FF0000"/>
              </a:solidFill>
              <a:latin typeface="Calibri" panose="020F0502020204030204" pitchFamily="34" charset="0"/>
              <a:ea typeface="조선일보명조" panose="02030304000000000000"/>
              <a:cs typeface="Calibri" panose="020F0502020204030204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008376" y="2172002"/>
            <a:ext cx="3209544" cy="2208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13" idx="0"/>
          </p:cNvCxnSpPr>
          <p:nvPr/>
        </p:nvCxnSpPr>
        <p:spPr>
          <a:xfrm flipV="1">
            <a:off x="4613148" y="1904507"/>
            <a:ext cx="1604772" cy="2674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6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267" y="7009642"/>
            <a:ext cx="1432322" cy="40265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20407" y="644858"/>
            <a:ext cx="2894274" cy="50086"/>
          </a:xfrm>
          <a:prstGeom prst="rect">
            <a:avLst/>
          </a:prstGeom>
          <a:solidFill>
            <a:srgbClr val="0D2E8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39" tIns="50419" rIns="100839" bIns="504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85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6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20407" y="867292"/>
            <a:ext cx="1013235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300" dirty="0">
                <a:latin typeface="조선일보명조" panose="02030304000000000000" pitchFamily="18" charset="-127"/>
                <a:ea typeface="조선일보명조" panose="02030304000000000000"/>
                <a:cs typeface="조선일보명조" panose="02030304000000000000" pitchFamily="18" charset="-127"/>
              </a:rPr>
              <a:t>진행 </a:t>
            </a:r>
            <a:r>
              <a:rPr lang="ko-KR" altLang="en-US" sz="2800" b="1" spc="300" dirty="0" smtClean="0">
                <a:latin typeface="조선일보명조" panose="02030304000000000000" pitchFamily="18" charset="-127"/>
                <a:ea typeface="조선일보명조" panose="02030304000000000000"/>
                <a:cs typeface="조선일보명조" panose="02030304000000000000" pitchFamily="18" charset="-127"/>
              </a:rPr>
              <a:t>과정</a:t>
            </a:r>
            <a:endParaRPr lang="en-US" altLang="ko-KR" sz="2800" b="1" spc="300" dirty="0" smtClean="0">
              <a:latin typeface="조선일보명조" panose="02030304000000000000" pitchFamily="18" charset="-127"/>
              <a:ea typeface="조선일보명조" panose="02030304000000000000"/>
              <a:cs typeface="조선일보명조" panose="02030304000000000000" pitchFamily="18" charset="-127"/>
            </a:endParaRPr>
          </a:p>
          <a:p>
            <a:endParaRPr lang="en-US" altLang="ko-KR" b="1" dirty="0" smtClean="0"/>
          </a:p>
          <a:p>
            <a:r>
              <a:rPr lang="ko-KR" altLang="en-US" sz="2400" dirty="0" err="1" smtClean="0"/>
              <a:t>ㆍ</a:t>
            </a:r>
            <a:r>
              <a:rPr lang="en-US" altLang="ko-KR" dirty="0"/>
              <a:t> COCO </a:t>
            </a:r>
            <a:r>
              <a:rPr lang="en-US" altLang="ko-KR" dirty="0" smtClean="0"/>
              <a:t>Dataset</a:t>
            </a:r>
            <a:r>
              <a:rPr lang="en-US" altLang="ko-KR" sz="2400" dirty="0"/>
              <a:t> </a:t>
            </a:r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제작 함수 </a:t>
            </a: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(1)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sz="1000" dirty="0"/>
          </a:p>
          <a:p>
            <a:r>
              <a:rPr lang="ko-KR" altLang="en-US" dirty="0">
                <a:ea typeface="조선일보명조" panose="02030304000000000000"/>
              </a:rPr>
              <a:t>    </a:t>
            </a:r>
            <a:r>
              <a:rPr lang="ko-KR" altLang="en-US" b="1" dirty="0" err="1" smtClean="0">
                <a:ea typeface="조선일보명조" panose="02030304000000000000"/>
              </a:rPr>
              <a:t>ㆍ</a:t>
            </a:r>
            <a:r>
              <a:rPr lang="en-US" altLang="ko-KR" i="1" dirty="0"/>
              <a:t> dataset/Duck-farm-604-export.csv </a:t>
            </a:r>
            <a:r>
              <a:rPr lang="en-US" altLang="ko-KR" i="1" dirty="0" smtClean="0"/>
              <a:t> </a:t>
            </a:r>
            <a:r>
              <a:rPr lang="en-US" altLang="ko-KR" dirty="0" smtClean="0">
                <a:ea typeface="조선일보명조" panose="02030304000000000000"/>
              </a:rPr>
              <a:t>-&gt; </a:t>
            </a:r>
            <a:r>
              <a:rPr lang="ko-KR" altLang="en-US" dirty="0" err="1" smtClean="0">
                <a:ea typeface="조선일보명조" panose="02030304000000000000"/>
              </a:rPr>
              <a:t>파싱</a:t>
            </a:r>
            <a:r>
              <a:rPr lang="ko-KR" altLang="en-US" dirty="0" smtClean="0">
                <a:ea typeface="조선일보명조" panose="02030304000000000000"/>
              </a:rPr>
              <a:t> </a:t>
            </a:r>
            <a:r>
              <a:rPr lang="en-US" altLang="ko-KR" dirty="0" smtClean="0">
                <a:ea typeface="조선일보명조" panose="02030304000000000000"/>
              </a:rPr>
              <a:t>(id, </a:t>
            </a:r>
            <a:r>
              <a:rPr lang="en-US" altLang="ko-KR" dirty="0" err="1" smtClean="0">
                <a:ea typeface="조선일보명조" panose="02030304000000000000"/>
              </a:rPr>
              <a:t>image_id</a:t>
            </a:r>
            <a:r>
              <a:rPr lang="en-US" altLang="ko-KR" dirty="0" smtClean="0">
                <a:ea typeface="조선일보명조" panose="02030304000000000000"/>
              </a:rPr>
              <a:t>, </a:t>
            </a:r>
            <a:r>
              <a:rPr lang="en-US" altLang="ko-KR" dirty="0" err="1" smtClean="0">
                <a:ea typeface="조선일보명조" panose="02030304000000000000"/>
              </a:rPr>
              <a:t>category_id</a:t>
            </a:r>
            <a:r>
              <a:rPr lang="en-US" altLang="ko-KR" dirty="0" smtClean="0">
                <a:ea typeface="조선일보명조" panose="02030304000000000000"/>
              </a:rPr>
              <a:t>, </a:t>
            </a:r>
            <a:r>
              <a:rPr lang="en-US" altLang="ko-KR" dirty="0" err="1" smtClean="0">
                <a:ea typeface="조선일보명조" panose="02030304000000000000"/>
              </a:rPr>
              <a:t>bbox</a:t>
            </a:r>
            <a:r>
              <a:rPr lang="en-US" altLang="ko-KR" dirty="0" smtClean="0">
                <a:ea typeface="조선일보명조" panose="02030304000000000000"/>
              </a:rPr>
              <a:t>)</a:t>
            </a:r>
            <a:endParaRPr lang="en-US" altLang="ko-KR" dirty="0">
              <a:ea typeface="조선일보명조" panose="0203030400000000000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917" y="2951629"/>
            <a:ext cx="5515745" cy="374384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036" y="2705261"/>
            <a:ext cx="4974814" cy="399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88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267" y="7009642"/>
            <a:ext cx="1432322" cy="40265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20407" y="644858"/>
            <a:ext cx="2894274" cy="50086"/>
          </a:xfrm>
          <a:prstGeom prst="rect">
            <a:avLst/>
          </a:prstGeom>
          <a:solidFill>
            <a:srgbClr val="0D2E8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39" tIns="50419" rIns="100839" bIns="504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85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7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20407" y="867292"/>
            <a:ext cx="1013235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300" dirty="0">
                <a:latin typeface="조선일보명조" panose="02030304000000000000" pitchFamily="18" charset="-127"/>
                <a:ea typeface="조선일보명조" panose="02030304000000000000"/>
                <a:cs typeface="조선일보명조" panose="02030304000000000000" pitchFamily="18" charset="-127"/>
              </a:rPr>
              <a:t>진행 </a:t>
            </a:r>
            <a:r>
              <a:rPr lang="ko-KR" altLang="en-US" sz="2800" b="1" spc="300" dirty="0" smtClean="0">
                <a:latin typeface="조선일보명조" panose="02030304000000000000" pitchFamily="18" charset="-127"/>
                <a:ea typeface="조선일보명조" panose="02030304000000000000"/>
                <a:cs typeface="조선일보명조" panose="02030304000000000000" pitchFamily="18" charset="-127"/>
              </a:rPr>
              <a:t>과정</a:t>
            </a:r>
            <a:endParaRPr lang="en-US" altLang="ko-KR" sz="2800" b="1" spc="300" dirty="0" smtClean="0">
              <a:latin typeface="조선일보명조" panose="02030304000000000000" pitchFamily="18" charset="-127"/>
              <a:ea typeface="조선일보명조" panose="02030304000000000000"/>
              <a:cs typeface="조선일보명조" panose="02030304000000000000" pitchFamily="18" charset="-127"/>
            </a:endParaRPr>
          </a:p>
          <a:p>
            <a:endParaRPr lang="en-US" altLang="ko-KR" b="1" dirty="0" smtClean="0"/>
          </a:p>
          <a:p>
            <a:r>
              <a:rPr lang="ko-KR" altLang="en-US" sz="2400" dirty="0" err="1" smtClean="0"/>
              <a:t>ㆍ</a:t>
            </a:r>
            <a:r>
              <a:rPr lang="en-US" altLang="ko-KR" dirty="0"/>
              <a:t> COCO </a:t>
            </a:r>
            <a:r>
              <a:rPr lang="en-US" altLang="ko-KR" dirty="0" smtClean="0"/>
              <a:t>Dataset</a:t>
            </a:r>
            <a:r>
              <a:rPr lang="en-US" altLang="ko-KR" sz="2400" dirty="0"/>
              <a:t> </a:t>
            </a:r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제작 함수 </a:t>
            </a: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(2)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sz="1000" dirty="0"/>
          </a:p>
          <a:p>
            <a:r>
              <a:rPr lang="ko-KR" altLang="en-US" dirty="0">
                <a:ea typeface="조선일보명조" panose="02030304000000000000"/>
              </a:rPr>
              <a:t>    </a:t>
            </a:r>
            <a:r>
              <a:rPr lang="ko-KR" altLang="en-US" b="1" dirty="0" err="1" smtClean="0">
                <a:ea typeface="조선일보명조" panose="02030304000000000000"/>
              </a:rPr>
              <a:t>ㆍ</a:t>
            </a:r>
            <a:r>
              <a:rPr lang="en-US" altLang="ko-KR" dirty="0">
                <a:ea typeface="조선일보명조" panose="02030304000000000000"/>
              </a:rPr>
              <a:t> dataset/image/</a:t>
            </a:r>
            <a:r>
              <a:rPr lang="en-US" altLang="ko-KR" i="1" dirty="0">
                <a:ea typeface="조선일보명조" panose="02030304000000000000"/>
              </a:rPr>
              <a:t>.jpg </a:t>
            </a:r>
            <a:r>
              <a:rPr lang="en-US" altLang="ko-KR" dirty="0" smtClean="0">
                <a:ea typeface="조선일보명조" panose="02030304000000000000"/>
              </a:rPr>
              <a:t>-&gt; </a:t>
            </a:r>
            <a:r>
              <a:rPr lang="ko-KR" altLang="en-US" dirty="0" err="1" smtClean="0">
                <a:ea typeface="조선일보명조" panose="02030304000000000000"/>
              </a:rPr>
              <a:t>파싱</a:t>
            </a:r>
            <a:r>
              <a:rPr lang="ko-KR" altLang="en-US" dirty="0" smtClean="0">
                <a:ea typeface="조선일보명조" panose="02030304000000000000"/>
              </a:rPr>
              <a:t> </a:t>
            </a:r>
            <a:r>
              <a:rPr lang="en-US" altLang="ko-KR" dirty="0" smtClean="0">
                <a:ea typeface="조선일보명조" panose="02030304000000000000"/>
              </a:rPr>
              <a:t>(id, width, height, </a:t>
            </a:r>
            <a:r>
              <a:rPr lang="en-US" altLang="ko-KR" dirty="0" err="1" smtClean="0">
                <a:ea typeface="조선일보명조" panose="02030304000000000000"/>
              </a:rPr>
              <a:t>file_name</a:t>
            </a:r>
            <a:r>
              <a:rPr lang="en-US" altLang="ko-KR" dirty="0" smtClean="0">
                <a:ea typeface="조선일보명조" panose="02030304000000000000"/>
              </a:rPr>
              <a:t>)</a:t>
            </a:r>
            <a:endParaRPr lang="en-US" altLang="ko-KR" dirty="0">
              <a:ea typeface="조선일보명조" panose="0203030400000000000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901" y="2726184"/>
            <a:ext cx="6322366" cy="374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267" y="7009642"/>
            <a:ext cx="1432322" cy="40265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20407" y="644858"/>
            <a:ext cx="2894274" cy="50086"/>
          </a:xfrm>
          <a:prstGeom prst="rect">
            <a:avLst/>
          </a:prstGeom>
          <a:solidFill>
            <a:srgbClr val="0D2E8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39" tIns="50419" rIns="100839" bIns="504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85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8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20407" y="867292"/>
            <a:ext cx="1013235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300" dirty="0">
                <a:latin typeface="조선일보명조" panose="02030304000000000000" pitchFamily="18" charset="-127"/>
                <a:ea typeface="조선일보명조" panose="02030304000000000000"/>
                <a:cs typeface="조선일보명조" panose="02030304000000000000" pitchFamily="18" charset="-127"/>
              </a:rPr>
              <a:t>진행 과정</a:t>
            </a:r>
            <a:endParaRPr lang="en-US" altLang="ko-KR" sz="2800" b="1" spc="300" dirty="0">
              <a:latin typeface="조선일보명조" panose="02030304000000000000" pitchFamily="18" charset="-127"/>
              <a:ea typeface="조선일보명조" panose="02030304000000000000"/>
              <a:cs typeface="조선일보명조" panose="02030304000000000000" pitchFamily="18" charset="-127"/>
            </a:endParaRPr>
          </a:p>
          <a:p>
            <a:endParaRPr lang="en-US" altLang="ko-KR" b="1" dirty="0" smtClean="0"/>
          </a:p>
          <a:p>
            <a:r>
              <a:rPr lang="ko-KR" altLang="en-US" sz="2400" dirty="0" err="1" smtClean="0"/>
              <a:t>ㆍ</a:t>
            </a:r>
            <a:r>
              <a:rPr lang="en-US" altLang="ko-KR" dirty="0"/>
              <a:t> </a:t>
            </a:r>
            <a:r>
              <a:rPr lang="en-US" altLang="ko-KR" dirty="0" smtClean="0"/>
              <a:t>Category </a:t>
            </a:r>
            <a:r>
              <a:rPr lang="ko-KR" altLang="en-US" dirty="0" smtClean="0">
                <a:ea typeface="조선일보명조" panose="02030304000000000000"/>
              </a:rPr>
              <a:t>정보 생성</a:t>
            </a:r>
            <a:endParaRPr lang="en-US" altLang="ko-KR" dirty="0" smtClean="0">
              <a:ea typeface="조선일보명조" panose="02030304000000000000"/>
            </a:endParaRPr>
          </a:p>
          <a:p>
            <a:endParaRPr lang="en-US" altLang="ko-KR" sz="1000" dirty="0"/>
          </a:p>
          <a:p>
            <a:r>
              <a:rPr lang="ko-KR" altLang="en-US" dirty="0">
                <a:ea typeface="조선일보명조" panose="02030304000000000000"/>
              </a:rPr>
              <a:t>    </a:t>
            </a:r>
            <a:r>
              <a:rPr lang="ko-KR" altLang="en-US" b="1" dirty="0" err="1" smtClean="0">
                <a:ea typeface="조선일보명조" panose="02030304000000000000"/>
              </a:rPr>
              <a:t>ㆍ</a:t>
            </a:r>
            <a:r>
              <a:rPr lang="en-US" altLang="ko-KR" dirty="0">
                <a:ea typeface="조선일보명조" panose="02030304000000000000"/>
              </a:rPr>
              <a:t> </a:t>
            </a:r>
            <a:r>
              <a:rPr lang="en-US" altLang="ko-KR" dirty="0" smtClean="0">
                <a:ea typeface="조선일보명조" panose="02030304000000000000"/>
              </a:rPr>
              <a:t>COCO </a:t>
            </a:r>
            <a:r>
              <a:rPr lang="en-US" altLang="ko-KR" dirty="0" err="1" smtClean="0">
                <a:ea typeface="조선일보명조" panose="02030304000000000000"/>
              </a:rPr>
              <a:t>Json</a:t>
            </a:r>
            <a:r>
              <a:rPr lang="ko-KR" altLang="en-US" dirty="0" smtClean="0">
                <a:ea typeface="조선일보명조" panose="02030304000000000000"/>
              </a:rPr>
              <a:t>을 만들기 위해서는 카테고리 정보가 담긴 리스트가 필요함</a:t>
            </a:r>
            <a:endParaRPr lang="en-US" altLang="ko-KR" dirty="0">
              <a:ea typeface="조선일보명조" panose="0203030400000000000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301" y="2706753"/>
            <a:ext cx="6487430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0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267" y="7009642"/>
            <a:ext cx="1432322" cy="40265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20407" y="644858"/>
            <a:ext cx="2894274" cy="50086"/>
          </a:xfrm>
          <a:prstGeom prst="rect">
            <a:avLst/>
          </a:prstGeom>
          <a:solidFill>
            <a:srgbClr val="0D2E8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39" tIns="50419" rIns="100839" bIns="504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85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9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20407" y="867292"/>
            <a:ext cx="1013235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300" dirty="0">
                <a:latin typeface="조선일보명조" panose="02030304000000000000" pitchFamily="18" charset="-127"/>
                <a:ea typeface="조선일보명조" panose="02030304000000000000"/>
                <a:cs typeface="조선일보명조" panose="02030304000000000000" pitchFamily="18" charset="-127"/>
              </a:rPr>
              <a:t>진행 과정</a:t>
            </a:r>
            <a:endParaRPr lang="en-US" altLang="ko-KR" sz="2800" b="1" spc="300" dirty="0">
              <a:latin typeface="조선일보명조" panose="02030304000000000000" pitchFamily="18" charset="-127"/>
              <a:ea typeface="조선일보명조" panose="02030304000000000000"/>
              <a:cs typeface="조선일보명조" panose="02030304000000000000" pitchFamily="18" charset="-127"/>
            </a:endParaRPr>
          </a:p>
          <a:p>
            <a:endParaRPr lang="en-US" altLang="ko-KR" b="1" dirty="0" smtClean="0"/>
          </a:p>
          <a:p>
            <a:r>
              <a:rPr lang="ko-KR" altLang="en-US" sz="2400" dirty="0" err="1" smtClean="0"/>
              <a:t>ㆍ</a:t>
            </a:r>
            <a:r>
              <a:rPr lang="en-US" altLang="ko-KR" dirty="0"/>
              <a:t> COCO </a:t>
            </a:r>
            <a:r>
              <a:rPr lang="en-US" altLang="ko-KR" dirty="0" smtClean="0"/>
              <a:t>Dataset</a:t>
            </a:r>
            <a:r>
              <a:rPr lang="en-US" altLang="ko-KR" sz="2400" dirty="0"/>
              <a:t> </a:t>
            </a:r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제작 함수 사용 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sz="1000" dirty="0"/>
          </a:p>
          <a:p>
            <a:r>
              <a:rPr lang="ko-KR" altLang="en-US" dirty="0">
                <a:ea typeface="조선일보명조" panose="02030304000000000000"/>
              </a:rPr>
              <a:t>    </a:t>
            </a:r>
            <a:r>
              <a:rPr lang="ko-KR" altLang="en-US" b="1" dirty="0" err="1" smtClean="0">
                <a:ea typeface="조선일보명조" panose="02030304000000000000"/>
              </a:rPr>
              <a:t>ㆍ</a:t>
            </a:r>
            <a:r>
              <a:rPr lang="en-US" altLang="ko-KR" dirty="0">
                <a:ea typeface="조선일보명조" panose="02030304000000000000"/>
              </a:rPr>
              <a:t> </a:t>
            </a:r>
            <a:r>
              <a:rPr lang="ko-KR" altLang="en-US" dirty="0" err="1" smtClean="0">
                <a:ea typeface="조선일보명조" panose="02030304000000000000"/>
              </a:rPr>
              <a:t>파싱한</a:t>
            </a:r>
            <a:r>
              <a:rPr lang="ko-KR" altLang="en-US" dirty="0" smtClean="0">
                <a:ea typeface="조선일보명조" panose="02030304000000000000"/>
              </a:rPr>
              <a:t> 결과물 </a:t>
            </a:r>
            <a:r>
              <a:rPr lang="en-US" altLang="ko-KR" dirty="0" smtClean="0">
                <a:ea typeface="조선일보명조" panose="02030304000000000000"/>
              </a:rPr>
              <a:t>-&gt; train/test </a:t>
            </a:r>
            <a:r>
              <a:rPr lang="ko-KR" altLang="en-US" dirty="0" smtClean="0">
                <a:ea typeface="조선일보명조" panose="02030304000000000000"/>
              </a:rPr>
              <a:t>분할 </a:t>
            </a:r>
            <a:r>
              <a:rPr lang="en-US" altLang="ko-KR" dirty="0" smtClean="0">
                <a:ea typeface="조선일보명조" panose="02030304000000000000"/>
              </a:rPr>
              <a:t>-&gt; COCO Dataset</a:t>
            </a:r>
            <a:r>
              <a:rPr lang="ko-KR" altLang="en-US" dirty="0" smtClean="0">
                <a:ea typeface="조선일보명조" panose="02030304000000000000"/>
              </a:rPr>
              <a:t>을 각각 </a:t>
            </a:r>
            <a:r>
              <a:rPr lang="ko-KR" altLang="en-US" dirty="0" err="1" smtClean="0">
                <a:ea typeface="조선일보명조" panose="02030304000000000000"/>
              </a:rPr>
              <a:t>만듬</a:t>
            </a:r>
            <a:r>
              <a:rPr lang="ko-KR" altLang="en-US" dirty="0" smtClean="0">
                <a:ea typeface="조선일보명조" panose="02030304000000000000"/>
              </a:rPr>
              <a:t> </a:t>
            </a:r>
            <a:endParaRPr lang="en-US" altLang="ko-KR" dirty="0">
              <a:ea typeface="조선일보명조" panose="0203030400000000000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416" y="2779952"/>
            <a:ext cx="6373114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56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K_SHA_ppt_design" id="{35DECB70-B79A-477F-9CE3-51383082747F}" vid="{E4F8230B-F424-48CD-86BD-710EDE5FCC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CUK_SHA_ppt_design</Template>
  <TotalTime>1612</TotalTime>
  <Words>244</Words>
  <Application>Microsoft Office PowerPoint</Application>
  <PresentationFormat>사용자 지정</PresentationFormat>
  <Paragraphs>103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맑은 고딕</vt:lpstr>
      <vt:lpstr>조선일보명조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SungHyun Ahn</dc:creator>
  <cp:lastModifiedBy>SungHyun Ahn</cp:lastModifiedBy>
  <cp:revision>113</cp:revision>
  <dcterms:created xsi:type="dcterms:W3CDTF">2021-09-26T02:36:25Z</dcterms:created>
  <dcterms:modified xsi:type="dcterms:W3CDTF">2022-01-13T17:21:32Z</dcterms:modified>
</cp:coreProperties>
</file>